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25"/>
  </p:notesMasterIdLst>
  <p:handoutMasterIdLst>
    <p:handoutMasterId r:id="rId26"/>
  </p:handoutMasterIdLst>
  <p:sldIdLst>
    <p:sldId id="257" r:id="rId3"/>
    <p:sldId id="272" r:id="rId4"/>
    <p:sldId id="268" r:id="rId5"/>
    <p:sldId id="288" r:id="rId6"/>
    <p:sldId id="274" r:id="rId7"/>
    <p:sldId id="280" r:id="rId8"/>
    <p:sldId id="263" r:id="rId9"/>
    <p:sldId id="281" r:id="rId10"/>
    <p:sldId id="273" r:id="rId11"/>
    <p:sldId id="275" r:id="rId12"/>
    <p:sldId id="286" r:id="rId13"/>
    <p:sldId id="287" r:id="rId14"/>
    <p:sldId id="282" r:id="rId15"/>
    <p:sldId id="262" r:id="rId16"/>
    <p:sldId id="283" r:id="rId17"/>
    <p:sldId id="276" r:id="rId18"/>
    <p:sldId id="277" r:id="rId19"/>
    <p:sldId id="278" r:id="rId20"/>
    <p:sldId id="289" r:id="rId21"/>
    <p:sldId id="284" r:id="rId22"/>
    <p:sldId id="285" r:id="rId23"/>
    <p:sldId id="279" r:id="rId24"/>
  </p:sldIdLst>
  <p:sldSz cx="12188825" cy="6858000"/>
  <p:notesSz cx="7010400" cy="92964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5" pos="3839">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4468" autoAdjust="0"/>
  </p:normalViewPr>
  <p:slideViewPr>
    <p:cSldViewPr>
      <p:cViewPr varScale="1">
        <p:scale>
          <a:sx n="62" d="100"/>
          <a:sy n="62" d="100"/>
        </p:scale>
        <p:origin x="1126" y="42"/>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C202D7-5DF8-4F46-B1CC-B82806D4311D}" type="doc">
      <dgm:prSet loTypeId="urn:microsoft.com/office/officeart/2005/8/layout/list1" loCatId="list" qsTypeId="urn:microsoft.com/office/officeart/2005/8/quickstyle/simple1" qsCatId="simple" csTypeId="urn:microsoft.com/office/officeart/2005/8/colors/colorful3" csCatId="colorful" phldr="1"/>
      <dgm:spPr/>
      <dgm:t>
        <a:bodyPr/>
        <a:lstStyle/>
        <a:p>
          <a:endParaRPr lang="en-US"/>
        </a:p>
      </dgm:t>
    </dgm:pt>
    <dgm:pt modelId="{FC1854DF-B196-430C-AA2C-71E0DB237268}">
      <dgm:prSet phldrT="[Text]" custT="1"/>
      <dgm:spPr/>
      <dgm:t>
        <a:bodyPr/>
        <a:lstStyle/>
        <a:p>
          <a:r>
            <a:rPr lang="en-US" sz="2400" b="1" dirty="0" smtClean="0">
              <a:solidFill>
                <a:schemeClr val="bg1"/>
              </a:solidFill>
            </a:rPr>
            <a:t>Course Student Learning Outcomes (CSLOs)</a:t>
          </a:r>
          <a:endParaRPr lang="en-US" sz="2400" b="1" dirty="0">
            <a:solidFill>
              <a:schemeClr val="bg1"/>
            </a:solidFill>
          </a:endParaRPr>
        </a:p>
      </dgm:t>
    </dgm:pt>
    <dgm:pt modelId="{52AD0C3D-8BC1-4510-BD18-0C7C9856525B}" type="parTrans" cxnId="{8ABF7E98-AF7F-48A4-B621-B56424E70A3D}">
      <dgm:prSet/>
      <dgm:spPr/>
      <dgm:t>
        <a:bodyPr/>
        <a:lstStyle/>
        <a:p>
          <a:endParaRPr lang="en-US"/>
        </a:p>
      </dgm:t>
    </dgm:pt>
    <dgm:pt modelId="{B119557B-9F04-46AA-920F-ED23A31C8DF9}" type="sibTrans" cxnId="{8ABF7E98-AF7F-48A4-B621-B56424E70A3D}">
      <dgm:prSet/>
      <dgm:spPr/>
      <dgm:t>
        <a:bodyPr/>
        <a:lstStyle/>
        <a:p>
          <a:endParaRPr lang="en-US"/>
        </a:p>
      </dgm:t>
    </dgm:pt>
    <dgm:pt modelId="{DFFC7289-4AB9-464C-BD6D-F9C9E5A11D24}">
      <dgm:prSet phldrT="[Text]" custT="1"/>
      <dgm:spPr/>
      <dgm:t>
        <a:bodyPr/>
        <a:lstStyle/>
        <a:p>
          <a:r>
            <a:rPr lang="en-US" sz="2400" b="1" dirty="0" smtClean="0">
              <a:solidFill>
                <a:schemeClr val="bg1"/>
              </a:solidFill>
            </a:rPr>
            <a:t>Program Student Learning Outcomes (PSLOs)</a:t>
          </a:r>
          <a:endParaRPr lang="en-US" sz="2400" b="1" dirty="0">
            <a:solidFill>
              <a:schemeClr val="bg1"/>
            </a:solidFill>
          </a:endParaRPr>
        </a:p>
      </dgm:t>
    </dgm:pt>
    <dgm:pt modelId="{3CC34E28-17D4-4C10-8741-D06422624B2C}" type="parTrans" cxnId="{21EFC7D1-8B27-4EF5-A122-3DFD5FC3A5DA}">
      <dgm:prSet/>
      <dgm:spPr/>
      <dgm:t>
        <a:bodyPr/>
        <a:lstStyle/>
        <a:p>
          <a:endParaRPr lang="en-US"/>
        </a:p>
      </dgm:t>
    </dgm:pt>
    <dgm:pt modelId="{B1215B31-4A03-41DD-A55D-98C3092D5F0C}" type="sibTrans" cxnId="{21EFC7D1-8B27-4EF5-A122-3DFD5FC3A5DA}">
      <dgm:prSet/>
      <dgm:spPr/>
      <dgm:t>
        <a:bodyPr/>
        <a:lstStyle/>
        <a:p>
          <a:endParaRPr lang="en-US"/>
        </a:p>
      </dgm:t>
    </dgm:pt>
    <dgm:pt modelId="{3771C7D5-50AD-4400-857C-2FC56D2E5C78}">
      <dgm:prSet phldrT="[Text]" custT="1"/>
      <dgm:spPr/>
      <dgm:t>
        <a:bodyPr/>
        <a:lstStyle/>
        <a:p>
          <a:r>
            <a:rPr lang="en-US" sz="2400" b="1" dirty="0" smtClean="0">
              <a:solidFill>
                <a:schemeClr val="bg1"/>
              </a:solidFill>
            </a:rPr>
            <a:t>Institutional Student Learning Outcomes </a:t>
          </a:r>
          <a:endParaRPr lang="en-US" sz="2400" b="1" dirty="0">
            <a:solidFill>
              <a:schemeClr val="bg1"/>
            </a:solidFill>
          </a:endParaRPr>
        </a:p>
      </dgm:t>
    </dgm:pt>
    <dgm:pt modelId="{E2C8E1EC-DF20-4B80-8958-1FB3BBE64C73}" type="parTrans" cxnId="{030C82A3-9406-408A-A169-3C25BBE9109A}">
      <dgm:prSet/>
      <dgm:spPr/>
      <dgm:t>
        <a:bodyPr/>
        <a:lstStyle/>
        <a:p>
          <a:endParaRPr lang="en-US"/>
        </a:p>
      </dgm:t>
    </dgm:pt>
    <dgm:pt modelId="{DFAE8E08-6CD5-4E6A-920E-83633AF6E654}" type="sibTrans" cxnId="{030C82A3-9406-408A-A169-3C25BBE9109A}">
      <dgm:prSet/>
      <dgm:spPr/>
      <dgm:t>
        <a:bodyPr/>
        <a:lstStyle/>
        <a:p>
          <a:endParaRPr lang="en-US"/>
        </a:p>
      </dgm:t>
    </dgm:pt>
    <dgm:pt modelId="{7837A045-48F3-41C7-954A-0F4D2747F576}">
      <dgm:prSet/>
      <dgm:spPr/>
      <dgm:t>
        <a:bodyPr/>
        <a:lstStyle/>
        <a:p>
          <a:r>
            <a:rPr lang="en-US" b="1" dirty="0" smtClean="0"/>
            <a:t>What do we want students to do, think, or know when they graduate with a degree from DMC? </a:t>
          </a:r>
          <a:endParaRPr lang="en-US" b="1" dirty="0"/>
        </a:p>
      </dgm:t>
    </dgm:pt>
    <dgm:pt modelId="{0B33C750-E517-491A-9A53-C687400A04F9}" type="parTrans" cxnId="{8C5D1892-F81D-46F1-BEE2-797485989688}">
      <dgm:prSet/>
      <dgm:spPr/>
      <dgm:t>
        <a:bodyPr/>
        <a:lstStyle/>
        <a:p>
          <a:endParaRPr lang="en-US"/>
        </a:p>
      </dgm:t>
    </dgm:pt>
    <dgm:pt modelId="{091406FA-1DF6-426D-A617-08F4F9878D34}" type="sibTrans" cxnId="{8C5D1892-F81D-46F1-BEE2-797485989688}">
      <dgm:prSet/>
      <dgm:spPr/>
      <dgm:t>
        <a:bodyPr/>
        <a:lstStyle/>
        <a:p>
          <a:endParaRPr lang="en-US"/>
        </a:p>
      </dgm:t>
    </dgm:pt>
    <dgm:pt modelId="{6A50D1D7-03EB-4CBD-83C2-470961B6C1A2}">
      <dgm:prSet/>
      <dgm:spPr/>
      <dgm:t>
        <a:bodyPr/>
        <a:lstStyle/>
        <a:p>
          <a:r>
            <a:rPr lang="en-US" i="1" dirty="0" smtClean="0"/>
            <a:t>Gen Ed/Core objectives – critical thinking, teamwork, personal responsibility, etc.</a:t>
          </a:r>
          <a:endParaRPr lang="en-US" i="1" dirty="0"/>
        </a:p>
      </dgm:t>
    </dgm:pt>
    <dgm:pt modelId="{AEF92E1D-DD1E-4D89-84C7-18A65D6DF7A0}" type="parTrans" cxnId="{A6EF4E2F-47F5-4840-8CD7-178D8C3D3BD7}">
      <dgm:prSet/>
      <dgm:spPr/>
      <dgm:t>
        <a:bodyPr/>
        <a:lstStyle/>
        <a:p>
          <a:endParaRPr lang="en-US"/>
        </a:p>
      </dgm:t>
    </dgm:pt>
    <dgm:pt modelId="{1DEBB0D4-4B7B-4193-9D8C-3B039EDFEFD7}" type="sibTrans" cxnId="{A6EF4E2F-47F5-4840-8CD7-178D8C3D3BD7}">
      <dgm:prSet/>
      <dgm:spPr/>
      <dgm:t>
        <a:bodyPr/>
        <a:lstStyle/>
        <a:p>
          <a:endParaRPr lang="en-US"/>
        </a:p>
      </dgm:t>
    </dgm:pt>
    <dgm:pt modelId="{B69892FC-63AC-4F94-B5CE-3EE7ED27F7F2}">
      <dgm:prSet/>
      <dgm:spPr/>
      <dgm:t>
        <a:bodyPr/>
        <a:lstStyle/>
        <a:p>
          <a:r>
            <a:rPr lang="en-US" b="1" dirty="0" smtClean="0"/>
            <a:t>What do we want students to do, think, or know when they graduate with a degree from YOUR PROGRAM? </a:t>
          </a:r>
          <a:endParaRPr lang="en-US" b="1" dirty="0"/>
        </a:p>
      </dgm:t>
    </dgm:pt>
    <dgm:pt modelId="{971A4EA9-665F-4E1C-9372-6E87BDB96E5E}" type="parTrans" cxnId="{49BA3EA5-AE3D-4A80-BBFE-0E132D62202A}">
      <dgm:prSet/>
      <dgm:spPr/>
      <dgm:t>
        <a:bodyPr/>
        <a:lstStyle/>
        <a:p>
          <a:endParaRPr lang="en-US"/>
        </a:p>
      </dgm:t>
    </dgm:pt>
    <dgm:pt modelId="{ED376572-D7B2-4BB3-9EC3-BBF22563087A}" type="sibTrans" cxnId="{49BA3EA5-AE3D-4A80-BBFE-0E132D62202A}">
      <dgm:prSet/>
      <dgm:spPr/>
      <dgm:t>
        <a:bodyPr/>
        <a:lstStyle/>
        <a:p>
          <a:endParaRPr lang="en-US"/>
        </a:p>
      </dgm:t>
    </dgm:pt>
    <dgm:pt modelId="{E36859DE-A618-4109-B9B2-C077FFFF056D}">
      <dgm:prSet/>
      <dgm:spPr/>
      <dgm:t>
        <a:bodyPr/>
        <a:lstStyle/>
        <a:p>
          <a:r>
            <a:rPr lang="en-US" b="1" dirty="0" smtClean="0"/>
            <a:t>What do we want students to do, think, or know when they complete YOUR COURSE? </a:t>
          </a:r>
          <a:endParaRPr lang="en-US" b="1" dirty="0"/>
        </a:p>
      </dgm:t>
    </dgm:pt>
    <dgm:pt modelId="{74278C69-D56F-42CB-AA07-4650F8A841FC}" type="parTrans" cxnId="{372001E4-8995-4B92-BACE-2DF716E9089D}">
      <dgm:prSet/>
      <dgm:spPr/>
      <dgm:t>
        <a:bodyPr/>
        <a:lstStyle/>
        <a:p>
          <a:endParaRPr lang="en-US"/>
        </a:p>
      </dgm:t>
    </dgm:pt>
    <dgm:pt modelId="{1CBEAEFD-3FB8-40ED-A59B-B75B08454EBE}" type="sibTrans" cxnId="{372001E4-8995-4B92-BACE-2DF716E9089D}">
      <dgm:prSet/>
      <dgm:spPr/>
      <dgm:t>
        <a:bodyPr/>
        <a:lstStyle/>
        <a:p>
          <a:endParaRPr lang="en-US"/>
        </a:p>
      </dgm:t>
    </dgm:pt>
    <dgm:pt modelId="{985D2960-C3CD-4526-A97A-879C034A6646}">
      <dgm:prSet/>
      <dgm:spPr/>
      <dgm:t>
        <a:bodyPr/>
        <a:lstStyle/>
        <a:p>
          <a:r>
            <a:rPr lang="en-US" i="1" dirty="0" smtClean="0"/>
            <a:t>ACGM &amp; WECM outcomes</a:t>
          </a:r>
          <a:endParaRPr lang="en-US" i="1" dirty="0"/>
        </a:p>
      </dgm:t>
    </dgm:pt>
    <dgm:pt modelId="{64C835CD-FB58-4750-B7B3-4DB9B3E77EBD}" type="parTrans" cxnId="{922996D7-2C92-4096-9487-69D8FB7A227C}">
      <dgm:prSet/>
      <dgm:spPr/>
      <dgm:t>
        <a:bodyPr/>
        <a:lstStyle/>
        <a:p>
          <a:endParaRPr lang="en-US"/>
        </a:p>
      </dgm:t>
    </dgm:pt>
    <dgm:pt modelId="{BA030162-AF9D-4D3A-A7C2-0744A5FC530E}" type="sibTrans" cxnId="{922996D7-2C92-4096-9487-69D8FB7A227C}">
      <dgm:prSet/>
      <dgm:spPr/>
      <dgm:t>
        <a:bodyPr/>
        <a:lstStyle/>
        <a:p>
          <a:endParaRPr lang="en-US"/>
        </a:p>
      </dgm:t>
    </dgm:pt>
    <dgm:pt modelId="{9D55F845-24E9-4571-9133-7EEF8BC44012}" type="pres">
      <dgm:prSet presAssocID="{3AC202D7-5DF8-4F46-B1CC-B82806D4311D}" presName="linear" presStyleCnt="0">
        <dgm:presLayoutVars>
          <dgm:dir/>
          <dgm:animLvl val="lvl"/>
          <dgm:resizeHandles val="exact"/>
        </dgm:presLayoutVars>
      </dgm:prSet>
      <dgm:spPr/>
      <dgm:t>
        <a:bodyPr/>
        <a:lstStyle/>
        <a:p>
          <a:endParaRPr lang="en-US"/>
        </a:p>
      </dgm:t>
    </dgm:pt>
    <dgm:pt modelId="{92C9BD2B-04F9-4E67-A3E9-8414FC66F083}" type="pres">
      <dgm:prSet presAssocID="{FC1854DF-B196-430C-AA2C-71E0DB237268}" presName="parentLin" presStyleCnt="0"/>
      <dgm:spPr/>
    </dgm:pt>
    <dgm:pt modelId="{BDD35BC0-72A0-4187-BC74-2F506E646014}" type="pres">
      <dgm:prSet presAssocID="{FC1854DF-B196-430C-AA2C-71E0DB237268}" presName="parentLeftMargin" presStyleLbl="node1" presStyleIdx="0" presStyleCnt="3"/>
      <dgm:spPr/>
      <dgm:t>
        <a:bodyPr/>
        <a:lstStyle/>
        <a:p>
          <a:endParaRPr lang="en-US"/>
        </a:p>
      </dgm:t>
    </dgm:pt>
    <dgm:pt modelId="{29EA7917-806F-4206-9FB8-EDC4D0A55334}" type="pres">
      <dgm:prSet presAssocID="{FC1854DF-B196-430C-AA2C-71E0DB237268}" presName="parentText" presStyleLbl="node1" presStyleIdx="0" presStyleCnt="3">
        <dgm:presLayoutVars>
          <dgm:chMax val="0"/>
          <dgm:bulletEnabled val="1"/>
        </dgm:presLayoutVars>
      </dgm:prSet>
      <dgm:spPr/>
      <dgm:t>
        <a:bodyPr/>
        <a:lstStyle/>
        <a:p>
          <a:endParaRPr lang="en-US"/>
        </a:p>
      </dgm:t>
    </dgm:pt>
    <dgm:pt modelId="{18471389-5399-4550-8B48-F11B28F85DC1}" type="pres">
      <dgm:prSet presAssocID="{FC1854DF-B196-430C-AA2C-71E0DB237268}" presName="negativeSpace" presStyleCnt="0"/>
      <dgm:spPr/>
    </dgm:pt>
    <dgm:pt modelId="{B340EE1C-6876-4280-B2BE-88FE24C6296F}" type="pres">
      <dgm:prSet presAssocID="{FC1854DF-B196-430C-AA2C-71E0DB237268}" presName="childText" presStyleLbl="conFgAcc1" presStyleIdx="0" presStyleCnt="3">
        <dgm:presLayoutVars>
          <dgm:bulletEnabled val="1"/>
        </dgm:presLayoutVars>
      </dgm:prSet>
      <dgm:spPr/>
      <dgm:t>
        <a:bodyPr/>
        <a:lstStyle/>
        <a:p>
          <a:endParaRPr lang="en-US"/>
        </a:p>
      </dgm:t>
    </dgm:pt>
    <dgm:pt modelId="{6783452E-5677-4266-9554-546684B86871}" type="pres">
      <dgm:prSet presAssocID="{B119557B-9F04-46AA-920F-ED23A31C8DF9}" presName="spaceBetweenRectangles" presStyleCnt="0"/>
      <dgm:spPr/>
    </dgm:pt>
    <dgm:pt modelId="{8AF80A26-2C8A-483F-9B9D-5D0EF6086230}" type="pres">
      <dgm:prSet presAssocID="{DFFC7289-4AB9-464C-BD6D-F9C9E5A11D24}" presName="parentLin" presStyleCnt="0"/>
      <dgm:spPr/>
    </dgm:pt>
    <dgm:pt modelId="{928008C0-CE58-44C5-B21E-FE3A3E9F2CBD}" type="pres">
      <dgm:prSet presAssocID="{DFFC7289-4AB9-464C-BD6D-F9C9E5A11D24}" presName="parentLeftMargin" presStyleLbl="node1" presStyleIdx="0" presStyleCnt="3"/>
      <dgm:spPr/>
      <dgm:t>
        <a:bodyPr/>
        <a:lstStyle/>
        <a:p>
          <a:endParaRPr lang="en-US"/>
        </a:p>
      </dgm:t>
    </dgm:pt>
    <dgm:pt modelId="{1C7CC787-3577-4A4E-9BA2-3D688639A8AA}" type="pres">
      <dgm:prSet presAssocID="{DFFC7289-4AB9-464C-BD6D-F9C9E5A11D24}" presName="parentText" presStyleLbl="node1" presStyleIdx="1" presStyleCnt="3">
        <dgm:presLayoutVars>
          <dgm:chMax val="0"/>
          <dgm:bulletEnabled val="1"/>
        </dgm:presLayoutVars>
      </dgm:prSet>
      <dgm:spPr/>
      <dgm:t>
        <a:bodyPr/>
        <a:lstStyle/>
        <a:p>
          <a:endParaRPr lang="en-US"/>
        </a:p>
      </dgm:t>
    </dgm:pt>
    <dgm:pt modelId="{D955D415-B88F-41B7-81C1-A1CC9DFCFC65}" type="pres">
      <dgm:prSet presAssocID="{DFFC7289-4AB9-464C-BD6D-F9C9E5A11D24}" presName="negativeSpace" presStyleCnt="0"/>
      <dgm:spPr/>
    </dgm:pt>
    <dgm:pt modelId="{B633C2AF-CDE7-4919-9FCE-B1AFA3A55834}" type="pres">
      <dgm:prSet presAssocID="{DFFC7289-4AB9-464C-BD6D-F9C9E5A11D24}" presName="childText" presStyleLbl="conFgAcc1" presStyleIdx="1" presStyleCnt="3">
        <dgm:presLayoutVars>
          <dgm:bulletEnabled val="1"/>
        </dgm:presLayoutVars>
      </dgm:prSet>
      <dgm:spPr/>
      <dgm:t>
        <a:bodyPr/>
        <a:lstStyle/>
        <a:p>
          <a:endParaRPr lang="en-US"/>
        </a:p>
      </dgm:t>
    </dgm:pt>
    <dgm:pt modelId="{0821C61D-D4F6-4103-91D8-C9754A9DB4C3}" type="pres">
      <dgm:prSet presAssocID="{B1215B31-4A03-41DD-A55D-98C3092D5F0C}" presName="spaceBetweenRectangles" presStyleCnt="0"/>
      <dgm:spPr/>
    </dgm:pt>
    <dgm:pt modelId="{48DC7275-E884-40E2-AD98-F5F7C9E01018}" type="pres">
      <dgm:prSet presAssocID="{3771C7D5-50AD-4400-857C-2FC56D2E5C78}" presName="parentLin" presStyleCnt="0"/>
      <dgm:spPr/>
    </dgm:pt>
    <dgm:pt modelId="{73A834A8-8236-4CCB-AA8C-BFB4EFA39490}" type="pres">
      <dgm:prSet presAssocID="{3771C7D5-50AD-4400-857C-2FC56D2E5C78}" presName="parentLeftMargin" presStyleLbl="node1" presStyleIdx="1" presStyleCnt="3"/>
      <dgm:spPr/>
      <dgm:t>
        <a:bodyPr/>
        <a:lstStyle/>
        <a:p>
          <a:endParaRPr lang="en-US"/>
        </a:p>
      </dgm:t>
    </dgm:pt>
    <dgm:pt modelId="{37418C60-ED32-4602-9E8E-FA9B12EB96F7}" type="pres">
      <dgm:prSet presAssocID="{3771C7D5-50AD-4400-857C-2FC56D2E5C78}" presName="parentText" presStyleLbl="node1" presStyleIdx="2" presStyleCnt="3">
        <dgm:presLayoutVars>
          <dgm:chMax val="0"/>
          <dgm:bulletEnabled val="1"/>
        </dgm:presLayoutVars>
      </dgm:prSet>
      <dgm:spPr/>
      <dgm:t>
        <a:bodyPr/>
        <a:lstStyle/>
        <a:p>
          <a:endParaRPr lang="en-US"/>
        </a:p>
      </dgm:t>
    </dgm:pt>
    <dgm:pt modelId="{3C6999E1-80CD-4B25-8EA1-669C0A8432E2}" type="pres">
      <dgm:prSet presAssocID="{3771C7D5-50AD-4400-857C-2FC56D2E5C78}" presName="negativeSpace" presStyleCnt="0"/>
      <dgm:spPr/>
    </dgm:pt>
    <dgm:pt modelId="{8E70DB2B-1CE1-4C20-92F2-6A5BD7B3F4F0}" type="pres">
      <dgm:prSet presAssocID="{3771C7D5-50AD-4400-857C-2FC56D2E5C78}" presName="childText" presStyleLbl="conFgAcc1" presStyleIdx="2" presStyleCnt="3">
        <dgm:presLayoutVars>
          <dgm:bulletEnabled val="1"/>
        </dgm:presLayoutVars>
      </dgm:prSet>
      <dgm:spPr/>
      <dgm:t>
        <a:bodyPr/>
        <a:lstStyle/>
        <a:p>
          <a:endParaRPr lang="en-US"/>
        </a:p>
      </dgm:t>
    </dgm:pt>
  </dgm:ptLst>
  <dgm:cxnLst>
    <dgm:cxn modelId="{372001E4-8995-4B92-BACE-2DF716E9089D}" srcId="{FC1854DF-B196-430C-AA2C-71E0DB237268}" destId="{E36859DE-A618-4109-B9B2-C077FFFF056D}" srcOrd="0" destOrd="0" parTransId="{74278C69-D56F-42CB-AA07-4650F8A841FC}" sibTransId="{1CBEAEFD-3FB8-40ED-A59B-B75B08454EBE}"/>
    <dgm:cxn modelId="{E09D4D9D-B539-4715-B0B0-6CE568B8358D}" type="presOf" srcId="{DFFC7289-4AB9-464C-BD6D-F9C9E5A11D24}" destId="{1C7CC787-3577-4A4E-9BA2-3D688639A8AA}" srcOrd="1" destOrd="0" presId="urn:microsoft.com/office/officeart/2005/8/layout/list1"/>
    <dgm:cxn modelId="{AC863C92-F6FF-4301-9AB4-D351648331F9}" type="presOf" srcId="{FC1854DF-B196-430C-AA2C-71E0DB237268}" destId="{29EA7917-806F-4206-9FB8-EDC4D0A55334}" srcOrd="1" destOrd="0" presId="urn:microsoft.com/office/officeart/2005/8/layout/list1"/>
    <dgm:cxn modelId="{CECF7D82-C465-4C71-A216-7EE2ECCBDC67}" type="presOf" srcId="{E36859DE-A618-4109-B9B2-C077FFFF056D}" destId="{B340EE1C-6876-4280-B2BE-88FE24C6296F}" srcOrd="0" destOrd="0" presId="urn:microsoft.com/office/officeart/2005/8/layout/list1"/>
    <dgm:cxn modelId="{2412F191-1B16-4B66-BACB-2DAE50BEF1E9}" type="presOf" srcId="{3AC202D7-5DF8-4F46-B1CC-B82806D4311D}" destId="{9D55F845-24E9-4571-9133-7EEF8BC44012}" srcOrd="0" destOrd="0" presId="urn:microsoft.com/office/officeart/2005/8/layout/list1"/>
    <dgm:cxn modelId="{030C82A3-9406-408A-A169-3C25BBE9109A}" srcId="{3AC202D7-5DF8-4F46-B1CC-B82806D4311D}" destId="{3771C7D5-50AD-4400-857C-2FC56D2E5C78}" srcOrd="2" destOrd="0" parTransId="{E2C8E1EC-DF20-4B80-8958-1FB3BBE64C73}" sibTransId="{DFAE8E08-6CD5-4E6A-920E-83633AF6E654}"/>
    <dgm:cxn modelId="{87FA7778-8564-42CB-8606-7DF0CB0BB409}" type="presOf" srcId="{3771C7D5-50AD-4400-857C-2FC56D2E5C78}" destId="{73A834A8-8236-4CCB-AA8C-BFB4EFA39490}" srcOrd="0" destOrd="0" presId="urn:microsoft.com/office/officeart/2005/8/layout/list1"/>
    <dgm:cxn modelId="{931FEFE1-D178-4DEF-9636-EE7BE1091C0B}" type="presOf" srcId="{7837A045-48F3-41C7-954A-0F4D2747F576}" destId="{8E70DB2B-1CE1-4C20-92F2-6A5BD7B3F4F0}" srcOrd="0" destOrd="0" presId="urn:microsoft.com/office/officeart/2005/8/layout/list1"/>
    <dgm:cxn modelId="{B23864B6-B941-4A66-A8E0-C680F1517896}" type="presOf" srcId="{6A50D1D7-03EB-4CBD-83C2-470961B6C1A2}" destId="{8E70DB2B-1CE1-4C20-92F2-6A5BD7B3F4F0}" srcOrd="0" destOrd="1" presId="urn:microsoft.com/office/officeart/2005/8/layout/list1"/>
    <dgm:cxn modelId="{49BA3EA5-AE3D-4A80-BBFE-0E132D62202A}" srcId="{DFFC7289-4AB9-464C-BD6D-F9C9E5A11D24}" destId="{B69892FC-63AC-4F94-B5CE-3EE7ED27F7F2}" srcOrd="0" destOrd="0" parTransId="{971A4EA9-665F-4E1C-9372-6E87BDB96E5E}" sibTransId="{ED376572-D7B2-4BB3-9EC3-BBF22563087A}"/>
    <dgm:cxn modelId="{DE54326B-97D8-48EE-B61B-0903C03E6680}" type="presOf" srcId="{985D2960-C3CD-4526-A97A-879C034A6646}" destId="{B340EE1C-6876-4280-B2BE-88FE24C6296F}" srcOrd="0" destOrd="1" presId="urn:microsoft.com/office/officeart/2005/8/layout/list1"/>
    <dgm:cxn modelId="{922996D7-2C92-4096-9487-69D8FB7A227C}" srcId="{FC1854DF-B196-430C-AA2C-71E0DB237268}" destId="{985D2960-C3CD-4526-A97A-879C034A6646}" srcOrd="1" destOrd="0" parTransId="{64C835CD-FB58-4750-B7B3-4DB9B3E77EBD}" sibTransId="{BA030162-AF9D-4D3A-A7C2-0744A5FC530E}"/>
    <dgm:cxn modelId="{7959417F-F849-48B2-966D-57271536E3E9}" type="presOf" srcId="{3771C7D5-50AD-4400-857C-2FC56D2E5C78}" destId="{37418C60-ED32-4602-9E8E-FA9B12EB96F7}" srcOrd="1" destOrd="0" presId="urn:microsoft.com/office/officeart/2005/8/layout/list1"/>
    <dgm:cxn modelId="{21EFC7D1-8B27-4EF5-A122-3DFD5FC3A5DA}" srcId="{3AC202D7-5DF8-4F46-B1CC-B82806D4311D}" destId="{DFFC7289-4AB9-464C-BD6D-F9C9E5A11D24}" srcOrd="1" destOrd="0" parTransId="{3CC34E28-17D4-4C10-8741-D06422624B2C}" sibTransId="{B1215B31-4A03-41DD-A55D-98C3092D5F0C}"/>
    <dgm:cxn modelId="{8ABF7E98-AF7F-48A4-B621-B56424E70A3D}" srcId="{3AC202D7-5DF8-4F46-B1CC-B82806D4311D}" destId="{FC1854DF-B196-430C-AA2C-71E0DB237268}" srcOrd="0" destOrd="0" parTransId="{52AD0C3D-8BC1-4510-BD18-0C7C9856525B}" sibTransId="{B119557B-9F04-46AA-920F-ED23A31C8DF9}"/>
    <dgm:cxn modelId="{131AC07A-E0E4-41F1-9F86-1DAD5125A3B8}" type="presOf" srcId="{FC1854DF-B196-430C-AA2C-71E0DB237268}" destId="{BDD35BC0-72A0-4187-BC74-2F506E646014}" srcOrd="0" destOrd="0" presId="urn:microsoft.com/office/officeart/2005/8/layout/list1"/>
    <dgm:cxn modelId="{A6EF4E2F-47F5-4840-8CD7-178D8C3D3BD7}" srcId="{3771C7D5-50AD-4400-857C-2FC56D2E5C78}" destId="{6A50D1D7-03EB-4CBD-83C2-470961B6C1A2}" srcOrd="1" destOrd="0" parTransId="{AEF92E1D-DD1E-4D89-84C7-18A65D6DF7A0}" sibTransId="{1DEBB0D4-4B7B-4193-9D8C-3B039EDFEFD7}"/>
    <dgm:cxn modelId="{4CFB5749-3E67-465D-901C-26426D50D2EE}" type="presOf" srcId="{DFFC7289-4AB9-464C-BD6D-F9C9E5A11D24}" destId="{928008C0-CE58-44C5-B21E-FE3A3E9F2CBD}" srcOrd="0" destOrd="0" presId="urn:microsoft.com/office/officeart/2005/8/layout/list1"/>
    <dgm:cxn modelId="{7C1CCED3-01FA-474C-AE7C-3F7DD66BDD9C}" type="presOf" srcId="{B69892FC-63AC-4F94-B5CE-3EE7ED27F7F2}" destId="{B633C2AF-CDE7-4919-9FCE-B1AFA3A55834}" srcOrd="0" destOrd="0" presId="urn:microsoft.com/office/officeart/2005/8/layout/list1"/>
    <dgm:cxn modelId="{8C5D1892-F81D-46F1-BEE2-797485989688}" srcId="{3771C7D5-50AD-4400-857C-2FC56D2E5C78}" destId="{7837A045-48F3-41C7-954A-0F4D2747F576}" srcOrd="0" destOrd="0" parTransId="{0B33C750-E517-491A-9A53-C687400A04F9}" sibTransId="{091406FA-1DF6-426D-A617-08F4F9878D34}"/>
    <dgm:cxn modelId="{1DCD0E18-8D2D-4900-BDC5-F79A6383CDB9}" type="presParOf" srcId="{9D55F845-24E9-4571-9133-7EEF8BC44012}" destId="{92C9BD2B-04F9-4E67-A3E9-8414FC66F083}" srcOrd="0" destOrd="0" presId="urn:microsoft.com/office/officeart/2005/8/layout/list1"/>
    <dgm:cxn modelId="{81134A7F-0B62-4512-A95F-9334DF0B6D56}" type="presParOf" srcId="{92C9BD2B-04F9-4E67-A3E9-8414FC66F083}" destId="{BDD35BC0-72A0-4187-BC74-2F506E646014}" srcOrd="0" destOrd="0" presId="urn:microsoft.com/office/officeart/2005/8/layout/list1"/>
    <dgm:cxn modelId="{8D8B2223-1220-4B72-AEE7-44253C4ADA3D}" type="presParOf" srcId="{92C9BD2B-04F9-4E67-A3E9-8414FC66F083}" destId="{29EA7917-806F-4206-9FB8-EDC4D0A55334}" srcOrd="1" destOrd="0" presId="urn:microsoft.com/office/officeart/2005/8/layout/list1"/>
    <dgm:cxn modelId="{94CE17A6-4AEB-4948-98BC-5C9C11BF43C5}" type="presParOf" srcId="{9D55F845-24E9-4571-9133-7EEF8BC44012}" destId="{18471389-5399-4550-8B48-F11B28F85DC1}" srcOrd="1" destOrd="0" presId="urn:microsoft.com/office/officeart/2005/8/layout/list1"/>
    <dgm:cxn modelId="{16B56C62-FB00-4F5E-8A88-37B8B432C8EB}" type="presParOf" srcId="{9D55F845-24E9-4571-9133-7EEF8BC44012}" destId="{B340EE1C-6876-4280-B2BE-88FE24C6296F}" srcOrd="2" destOrd="0" presId="urn:microsoft.com/office/officeart/2005/8/layout/list1"/>
    <dgm:cxn modelId="{AB23E6CD-E1AA-46AD-8660-8B8E6F6B5C66}" type="presParOf" srcId="{9D55F845-24E9-4571-9133-7EEF8BC44012}" destId="{6783452E-5677-4266-9554-546684B86871}" srcOrd="3" destOrd="0" presId="urn:microsoft.com/office/officeart/2005/8/layout/list1"/>
    <dgm:cxn modelId="{CEA3E292-D055-4500-BA84-028F50AB1FEB}" type="presParOf" srcId="{9D55F845-24E9-4571-9133-7EEF8BC44012}" destId="{8AF80A26-2C8A-483F-9B9D-5D0EF6086230}" srcOrd="4" destOrd="0" presId="urn:microsoft.com/office/officeart/2005/8/layout/list1"/>
    <dgm:cxn modelId="{136C437F-8721-4857-A862-BE4590144780}" type="presParOf" srcId="{8AF80A26-2C8A-483F-9B9D-5D0EF6086230}" destId="{928008C0-CE58-44C5-B21E-FE3A3E9F2CBD}" srcOrd="0" destOrd="0" presId="urn:microsoft.com/office/officeart/2005/8/layout/list1"/>
    <dgm:cxn modelId="{0EE8963B-7B02-4F81-B67A-B920BF92C008}" type="presParOf" srcId="{8AF80A26-2C8A-483F-9B9D-5D0EF6086230}" destId="{1C7CC787-3577-4A4E-9BA2-3D688639A8AA}" srcOrd="1" destOrd="0" presId="urn:microsoft.com/office/officeart/2005/8/layout/list1"/>
    <dgm:cxn modelId="{6F17DB37-4494-4FFA-8A59-28545C53574D}" type="presParOf" srcId="{9D55F845-24E9-4571-9133-7EEF8BC44012}" destId="{D955D415-B88F-41B7-81C1-A1CC9DFCFC65}" srcOrd="5" destOrd="0" presId="urn:microsoft.com/office/officeart/2005/8/layout/list1"/>
    <dgm:cxn modelId="{F30E7051-D202-4DBA-9380-CA18B07ECA96}" type="presParOf" srcId="{9D55F845-24E9-4571-9133-7EEF8BC44012}" destId="{B633C2AF-CDE7-4919-9FCE-B1AFA3A55834}" srcOrd="6" destOrd="0" presId="urn:microsoft.com/office/officeart/2005/8/layout/list1"/>
    <dgm:cxn modelId="{E71F22B3-0B20-479F-8CF0-3A0CF7E34E11}" type="presParOf" srcId="{9D55F845-24E9-4571-9133-7EEF8BC44012}" destId="{0821C61D-D4F6-4103-91D8-C9754A9DB4C3}" srcOrd="7" destOrd="0" presId="urn:microsoft.com/office/officeart/2005/8/layout/list1"/>
    <dgm:cxn modelId="{95D9A252-EEB8-4CD1-BD17-BF8874F650BE}" type="presParOf" srcId="{9D55F845-24E9-4571-9133-7EEF8BC44012}" destId="{48DC7275-E884-40E2-AD98-F5F7C9E01018}" srcOrd="8" destOrd="0" presId="urn:microsoft.com/office/officeart/2005/8/layout/list1"/>
    <dgm:cxn modelId="{36D57148-6D30-470A-AFA1-2AF85E5A5123}" type="presParOf" srcId="{48DC7275-E884-40E2-AD98-F5F7C9E01018}" destId="{73A834A8-8236-4CCB-AA8C-BFB4EFA39490}" srcOrd="0" destOrd="0" presId="urn:microsoft.com/office/officeart/2005/8/layout/list1"/>
    <dgm:cxn modelId="{D20CD901-B2A4-421B-89AF-4A78A9B9DE77}" type="presParOf" srcId="{48DC7275-E884-40E2-AD98-F5F7C9E01018}" destId="{37418C60-ED32-4602-9E8E-FA9B12EB96F7}" srcOrd="1" destOrd="0" presId="urn:microsoft.com/office/officeart/2005/8/layout/list1"/>
    <dgm:cxn modelId="{33902CF7-E233-46AA-900B-54F71CBAD60D}" type="presParOf" srcId="{9D55F845-24E9-4571-9133-7EEF8BC44012}" destId="{3C6999E1-80CD-4B25-8EA1-669C0A8432E2}" srcOrd="9" destOrd="0" presId="urn:microsoft.com/office/officeart/2005/8/layout/list1"/>
    <dgm:cxn modelId="{A17D2E7F-8440-476D-8CE6-64FA55ACA559}" type="presParOf" srcId="{9D55F845-24E9-4571-9133-7EEF8BC44012}" destId="{8E70DB2B-1CE1-4C20-92F2-6A5BD7B3F4F0}"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FE5B4EDC-59C0-49C7-8ADA-5A781B329E02}" type="datetimeFigureOut">
              <a:rPr lang="en-US"/>
              <a:t>1/14/2016</a:t>
            </a:fld>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79429053-DC2A-4342-ADD4-2FD729D91E2C}" type="slidenum">
              <a:rPr/>
              <a:t>‹#›</a:t>
            </a:fld>
            <a:endParaRPr/>
          </a:p>
        </p:txBody>
      </p:sp>
    </p:spTree>
    <p:extLst>
      <p:ext uri="{BB962C8B-B14F-4D97-AF65-F5344CB8AC3E}">
        <p14:creationId xmlns:p14="http://schemas.microsoft.com/office/powerpoint/2010/main" val="42320457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2D8D46A-B586-417D-BFBD-8C8FE0AAF762}" type="datetimeFigureOut">
              <a:rPr lang="en-US"/>
              <a:t>1/14/2016</a:t>
            </a:fld>
            <a:endParaRPr/>
          </a:p>
        </p:txBody>
      </p:sp>
      <p:sp>
        <p:nvSpPr>
          <p:cNvPr id="4" name="Slide Image Placeholder 3"/>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77" tIns="46589" rIns="93177" bIns="46589" rtlCol="0" anchor="ctr"/>
          <a:lstStyle/>
          <a:p>
            <a:endParaRPr/>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EBA5BD7-F043-4D1B-AA17-CD412FC534DE}" type="slidenum">
              <a:rPr/>
              <a:t>‹#›</a:t>
            </a:fld>
            <a:endParaRPr/>
          </a:p>
        </p:txBody>
      </p:sp>
    </p:spTree>
    <p:extLst>
      <p:ext uri="{BB962C8B-B14F-4D97-AF65-F5344CB8AC3E}">
        <p14:creationId xmlns:p14="http://schemas.microsoft.com/office/powerpoint/2010/main" val="27670578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manoa.hawaii.edu/assessment/howto/mapping.htm"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https://drive.google.com/folderview?id=0B58LnfMAMqJ9bmg3cmpzYUdKM1U&amp;usp=sharing </a:t>
            </a:r>
            <a:endParaRPr lang="en-US" dirty="0"/>
          </a:p>
        </p:txBody>
      </p:sp>
      <p:sp>
        <p:nvSpPr>
          <p:cNvPr id="4" name="Slide Number Placeholder 3"/>
          <p:cNvSpPr>
            <a:spLocks noGrp="1"/>
          </p:cNvSpPr>
          <p:nvPr>
            <p:ph type="sldNum" sz="quarter" idx="10"/>
          </p:nvPr>
        </p:nvSpPr>
        <p:spPr/>
        <p:txBody>
          <a:bodyPr/>
          <a:lstStyle/>
          <a:p>
            <a:fld id="{3EBA5BD7-F043-4D1B-AA17-CD412FC534DE}" type="slidenum">
              <a:rPr lang="en-US" smtClean="0"/>
              <a:t>1</a:t>
            </a:fld>
            <a:endParaRPr lang="en-US"/>
          </a:p>
        </p:txBody>
      </p:sp>
    </p:spTree>
    <p:extLst>
      <p:ext uri="{BB962C8B-B14F-4D97-AF65-F5344CB8AC3E}">
        <p14:creationId xmlns:p14="http://schemas.microsoft.com/office/powerpoint/2010/main" val="23750426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BA5BD7-F043-4D1B-AA17-CD412FC534DE}" type="slidenum">
              <a:rPr lang="en-US" smtClean="0"/>
              <a:t>10</a:t>
            </a:fld>
            <a:endParaRPr lang="en-US"/>
          </a:p>
        </p:txBody>
      </p:sp>
    </p:spTree>
    <p:extLst>
      <p:ext uri="{BB962C8B-B14F-4D97-AF65-F5344CB8AC3E}">
        <p14:creationId xmlns:p14="http://schemas.microsoft.com/office/powerpoint/2010/main" val="25795268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242148">
              <a:defRPr/>
            </a:pPr>
            <a:r>
              <a:rPr lang="en-US" dirty="0" smtClean="0"/>
              <a:t>They discuss and revise so that each outcome is introduced, reinforced/practiced, and then mastered. In addition, each outcome should have an "A" to indicate that evidence can be collected for program-level assessment.</a:t>
            </a:r>
          </a:p>
          <a:p>
            <a:endParaRPr lang="en-US" dirty="0"/>
          </a:p>
        </p:txBody>
      </p:sp>
      <p:sp>
        <p:nvSpPr>
          <p:cNvPr id="4" name="Slide Number Placeholder 3"/>
          <p:cNvSpPr>
            <a:spLocks noGrp="1"/>
          </p:cNvSpPr>
          <p:nvPr>
            <p:ph type="sldNum" sz="quarter" idx="10"/>
          </p:nvPr>
        </p:nvSpPr>
        <p:spPr/>
        <p:txBody>
          <a:bodyPr/>
          <a:lstStyle/>
          <a:p>
            <a:fld id="{3EBA5BD7-F043-4D1B-AA17-CD412FC534DE}" type="slidenum">
              <a:rPr lang="en-US" smtClean="0"/>
              <a:t>11</a:t>
            </a:fld>
            <a:endParaRPr lang="en-US"/>
          </a:p>
        </p:txBody>
      </p:sp>
    </p:spTree>
    <p:extLst>
      <p:ext uri="{BB962C8B-B14F-4D97-AF65-F5344CB8AC3E}">
        <p14:creationId xmlns:p14="http://schemas.microsoft.com/office/powerpoint/2010/main" val="38000669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BA5BD7-F043-4D1B-AA17-CD412FC534DE}" type="slidenum">
              <a:rPr lang="en-US" smtClean="0"/>
              <a:t>12</a:t>
            </a:fld>
            <a:endParaRPr lang="en-US"/>
          </a:p>
        </p:txBody>
      </p:sp>
    </p:spTree>
    <p:extLst>
      <p:ext uri="{BB962C8B-B14F-4D97-AF65-F5344CB8AC3E}">
        <p14:creationId xmlns:p14="http://schemas.microsoft.com/office/powerpoint/2010/main" val="22528793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BA5BD7-F043-4D1B-AA17-CD412FC534DE}" type="slidenum">
              <a:rPr lang="en-US" smtClean="0"/>
              <a:t>13</a:t>
            </a:fld>
            <a:endParaRPr lang="en-US"/>
          </a:p>
        </p:txBody>
      </p:sp>
    </p:spTree>
    <p:extLst>
      <p:ext uri="{BB962C8B-B14F-4D97-AF65-F5344CB8AC3E}">
        <p14:creationId xmlns:p14="http://schemas.microsoft.com/office/powerpoint/2010/main" val="2043112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BA5BD7-F043-4D1B-AA17-CD412FC534DE}" type="slidenum">
              <a:rPr lang="en-US" smtClean="0"/>
              <a:t>14</a:t>
            </a:fld>
            <a:endParaRPr lang="en-US"/>
          </a:p>
        </p:txBody>
      </p:sp>
    </p:spTree>
    <p:extLst>
      <p:ext uri="{BB962C8B-B14F-4D97-AF65-F5344CB8AC3E}">
        <p14:creationId xmlns:p14="http://schemas.microsoft.com/office/powerpoint/2010/main" val="29528469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BA5BD7-F043-4D1B-AA17-CD412FC534DE}" type="slidenum">
              <a:rPr lang="en-US" smtClean="0"/>
              <a:t>15</a:t>
            </a:fld>
            <a:endParaRPr lang="en-US"/>
          </a:p>
        </p:txBody>
      </p:sp>
    </p:spTree>
    <p:extLst>
      <p:ext uri="{BB962C8B-B14F-4D97-AF65-F5344CB8AC3E}">
        <p14:creationId xmlns:p14="http://schemas.microsoft.com/office/powerpoint/2010/main" val="42901762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your group, discuss:</a:t>
            </a:r>
          </a:p>
          <a:p>
            <a:r>
              <a:rPr lang="en-US" dirty="0"/>
              <a:t>– Is this a cohesive curriculum?</a:t>
            </a:r>
          </a:p>
          <a:p>
            <a:r>
              <a:rPr lang="en-US" dirty="0"/>
              <a:t>– What makes it cohesive or not?</a:t>
            </a:r>
          </a:p>
          <a:p>
            <a:r>
              <a:rPr lang="en-US" dirty="0"/>
              <a:t>– What recommendations, if any, would you make to this program? </a:t>
            </a:r>
            <a:endParaRPr lang="en-US" dirty="0"/>
          </a:p>
        </p:txBody>
      </p:sp>
      <p:sp>
        <p:nvSpPr>
          <p:cNvPr id="4" name="Slide Number Placeholder 3"/>
          <p:cNvSpPr>
            <a:spLocks noGrp="1"/>
          </p:cNvSpPr>
          <p:nvPr>
            <p:ph type="sldNum" sz="quarter" idx="10"/>
          </p:nvPr>
        </p:nvSpPr>
        <p:spPr/>
        <p:txBody>
          <a:bodyPr/>
          <a:lstStyle/>
          <a:p>
            <a:fld id="{3EBA5BD7-F043-4D1B-AA17-CD412FC534DE}" type="slidenum">
              <a:rPr lang="en-US" smtClean="0"/>
              <a:t>16</a:t>
            </a:fld>
            <a:endParaRPr lang="en-US"/>
          </a:p>
        </p:txBody>
      </p:sp>
    </p:spTree>
    <p:extLst>
      <p:ext uri="{BB962C8B-B14F-4D97-AF65-F5344CB8AC3E}">
        <p14:creationId xmlns:p14="http://schemas.microsoft.com/office/powerpoint/2010/main" val="7357283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your group, discuss:</a:t>
            </a:r>
          </a:p>
          <a:p>
            <a:r>
              <a:rPr lang="en-US" dirty="0"/>
              <a:t>– Is this a cohesive curriculum?</a:t>
            </a:r>
          </a:p>
          <a:p>
            <a:r>
              <a:rPr lang="en-US" dirty="0"/>
              <a:t>– What makes it cohesive or not?</a:t>
            </a:r>
          </a:p>
          <a:p>
            <a:r>
              <a:rPr lang="en-US" dirty="0"/>
              <a:t>– What recommendations, if any, would you make to this program? </a:t>
            </a:r>
          </a:p>
          <a:p>
            <a:endParaRPr lang="en-US" dirty="0"/>
          </a:p>
          <a:p>
            <a:r>
              <a:rPr lang="en-US" b="1" dirty="0"/>
              <a:t>CURRICULUM MAP 2</a:t>
            </a:r>
            <a:r>
              <a:rPr lang="en-US" dirty="0"/>
              <a:t> - a bunch of CLOs pretending to be PLOs - isolated in silos, without synthesis</a:t>
            </a:r>
            <a:r>
              <a:rPr lang="en-US" dirty="0" smtClean="0"/>
              <a:t> </a:t>
            </a:r>
          </a:p>
          <a:p>
            <a:endParaRPr lang="en-US" dirty="0"/>
          </a:p>
        </p:txBody>
      </p:sp>
      <p:sp>
        <p:nvSpPr>
          <p:cNvPr id="4" name="Slide Number Placeholder 3"/>
          <p:cNvSpPr>
            <a:spLocks noGrp="1"/>
          </p:cNvSpPr>
          <p:nvPr>
            <p:ph type="sldNum" sz="quarter" idx="10"/>
          </p:nvPr>
        </p:nvSpPr>
        <p:spPr/>
        <p:txBody>
          <a:bodyPr/>
          <a:lstStyle/>
          <a:p>
            <a:fld id="{3EBA5BD7-F043-4D1B-AA17-CD412FC534DE}" type="slidenum">
              <a:rPr lang="en-US" smtClean="0"/>
              <a:t>17</a:t>
            </a:fld>
            <a:endParaRPr lang="en-US"/>
          </a:p>
        </p:txBody>
      </p:sp>
    </p:spTree>
    <p:extLst>
      <p:ext uri="{BB962C8B-B14F-4D97-AF65-F5344CB8AC3E}">
        <p14:creationId xmlns:p14="http://schemas.microsoft.com/office/powerpoint/2010/main" val="13623329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your group, discuss:</a:t>
            </a:r>
          </a:p>
          <a:p>
            <a:r>
              <a:rPr lang="en-US" dirty="0"/>
              <a:t>– Is this a cohesive curriculum?</a:t>
            </a:r>
          </a:p>
          <a:p>
            <a:r>
              <a:rPr lang="en-US" dirty="0"/>
              <a:t>– What makes it cohesive or not?</a:t>
            </a:r>
          </a:p>
          <a:p>
            <a:r>
              <a:rPr lang="en-US" dirty="0"/>
              <a:t>– What recommendations, if any, would you make to this program? </a:t>
            </a:r>
            <a:endParaRPr lang="en-US" dirty="0" smtClean="0"/>
          </a:p>
          <a:p>
            <a:endParaRPr lang="en-US" dirty="0"/>
          </a:p>
        </p:txBody>
      </p:sp>
      <p:sp>
        <p:nvSpPr>
          <p:cNvPr id="4" name="Slide Number Placeholder 3"/>
          <p:cNvSpPr>
            <a:spLocks noGrp="1"/>
          </p:cNvSpPr>
          <p:nvPr>
            <p:ph type="sldNum" sz="quarter" idx="10"/>
          </p:nvPr>
        </p:nvSpPr>
        <p:spPr/>
        <p:txBody>
          <a:bodyPr/>
          <a:lstStyle/>
          <a:p>
            <a:fld id="{3EBA5BD7-F043-4D1B-AA17-CD412FC534DE}" type="slidenum">
              <a:rPr lang="en-US" smtClean="0"/>
              <a:t>18</a:t>
            </a:fld>
            <a:endParaRPr lang="en-US"/>
          </a:p>
        </p:txBody>
      </p:sp>
    </p:spTree>
    <p:extLst>
      <p:ext uri="{BB962C8B-B14F-4D97-AF65-F5344CB8AC3E}">
        <p14:creationId xmlns:p14="http://schemas.microsoft.com/office/powerpoint/2010/main" val="36973729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BA5BD7-F043-4D1B-AA17-CD412FC534DE}" type="slidenum">
              <a:rPr lang="en-US" smtClean="0"/>
              <a:t>19</a:t>
            </a:fld>
            <a:endParaRPr lang="en-US"/>
          </a:p>
        </p:txBody>
      </p:sp>
    </p:spTree>
    <p:extLst>
      <p:ext uri="{BB962C8B-B14F-4D97-AF65-F5344CB8AC3E}">
        <p14:creationId xmlns:p14="http://schemas.microsoft.com/office/powerpoint/2010/main" val="507869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BA5BD7-F043-4D1B-AA17-CD412FC534DE}" type="slidenum">
              <a:rPr lang="en-US" smtClean="0"/>
              <a:t>2</a:t>
            </a:fld>
            <a:endParaRPr lang="en-US"/>
          </a:p>
        </p:txBody>
      </p:sp>
    </p:spTree>
    <p:extLst>
      <p:ext uri="{BB962C8B-B14F-4D97-AF65-F5344CB8AC3E}">
        <p14:creationId xmlns:p14="http://schemas.microsoft.com/office/powerpoint/2010/main" val="13821694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Lucy </a:t>
            </a:r>
          </a:p>
          <a:p>
            <a:endParaRPr lang="en-US" dirty="0" smtClean="0"/>
          </a:p>
          <a:p>
            <a:pPr defTabSz="1242148">
              <a:defRPr/>
            </a:pPr>
            <a:r>
              <a:rPr lang="en-US" b="1" dirty="0" smtClean="0"/>
              <a:t>Build in practice and multiple learning trials for students</a:t>
            </a:r>
            <a:r>
              <a:rPr lang="en-US" dirty="0" smtClean="0"/>
              <a:t>: I, R, M.  Students will perform best if they are introduced to the learning outcome early in the curriculum and then given sufficient practice and reinforcement before evaluation of their level of mastery takes place.</a:t>
            </a:r>
          </a:p>
          <a:p>
            <a:pPr defTabSz="1242148">
              <a:defRPr/>
            </a:pPr>
            <a:endParaRPr lang="en-US" dirty="0" smtClean="0"/>
          </a:p>
          <a:p>
            <a:pPr defTabSz="1242148">
              <a:defRPr/>
            </a:pPr>
            <a:r>
              <a:rPr lang="en-US" b="1" dirty="0" smtClean="0"/>
              <a:t>Allow faculty members to teach to their strengths </a:t>
            </a:r>
            <a:r>
              <a:rPr lang="en-US" dirty="0" smtClean="0"/>
              <a:t>(note: </a:t>
            </a:r>
            <a:r>
              <a:rPr lang="en-US" i="1" dirty="0" smtClean="0"/>
              <a:t>each person need not cover all outcomes in a single course</a:t>
            </a:r>
            <a:r>
              <a:rPr lang="en-US" dirty="0" smtClean="0"/>
              <a:t>). "Hand off" particular outcomes to those best suited for the task.</a:t>
            </a:r>
          </a:p>
          <a:p>
            <a:pPr defTabSz="1242148">
              <a:defRPr/>
            </a:pPr>
            <a:endParaRPr lang="en-US" dirty="0" smtClean="0"/>
          </a:p>
          <a:p>
            <a:endParaRPr lang="en-US" dirty="0" smtClean="0"/>
          </a:p>
          <a:p>
            <a:r>
              <a:rPr lang="en-US" b="1" dirty="0" smtClean="0"/>
              <a:t>Communicate: </a:t>
            </a:r>
          </a:p>
          <a:p>
            <a:pPr marL="291179" indent="-291179" defTabSz="1242148">
              <a:buFont typeface="Arial" panose="020B0604020202020204" pitchFamily="34" charset="0"/>
              <a:buChar char="•"/>
              <a:defRPr/>
            </a:pPr>
            <a:r>
              <a:rPr lang="en-US" dirty="0" smtClean="0"/>
              <a:t>If students say,</a:t>
            </a:r>
            <a:r>
              <a:rPr lang="en-US" baseline="0" dirty="0" smtClean="0"/>
              <a:t> “why can’t I just take this course before this one?” </a:t>
            </a:r>
          </a:p>
          <a:p>
            <a:pPr marL="291179" indent="-291179" defTabSz="1242148">
              <a:buFont typeface="Arial" panose="020B0604020202020204" pitchFamily="34" charset="0"/>
              <a:buChar char="•"/>
              <a:defRPr/>
            </a:pPr>
            <a:r>
              <a:rPr lang="en-US" dirty="0" smtClean="0"/>
              <a:t>Each faculty member can make explicit connections across courses for the students. For example, at the beginning of the course or unit, a faculty member can remind students what they were introduced to in another course and explain how the current course will have them practice or expand their knowledge. Do not expect students to be able to make those connections by themselves.</a:t>
            </a:r>
          </a:p>
          <a:p>
            <a:endParaRPr lang="en-US" dirty="0"/>
          </a:p>
        </p:txBody>
      </p:sp>
      <p:sp>
        <p:nvSpPr>
          <p:cNvPr id="4" name="Slide Number Placeholder 3"/>
          <p:cNvSpPr>
            <a:spLocks noGrp="1"/>
          </p:cNvSpPr>
          <p:nvPr>
            <p:ph type="sldNum" sz="quarter" idx="10"/>
          </p:nvPr>
        </p:nvSpPr>
        <p:spPr/>
        <p:txBody>
          <a:bodyPr/>
          <a:lstStyle/>
          <a:p>
            <a:fld id="{3EBA5BD7-F043-4D1B-AA17-CD412FC534DE}" type="slidenum">
              <a:rPr lang="en-US" smtClean="0"/>
              <a:t>20</a:t>
            </a:fld>
            <a:endParaRPr lang="en-US"/>
          </a:p>
        </p:txBody>
      </p:sp>
    </p:spTree>
    <p:extLst>
      <p:ext uri="{BB962C8B-B14F-4D97-AF65-F5344CB8AC3E}">
        <p14:creationId xmlns:p14="http://schemas.microsoft.com/office/powerpoint/2010/main" val="4507131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Jean</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3EBA5BD7-F043-4D1B-AA17-CD412FC534DE}" type="slidenum">
              <a:rPr lang="en-US" smtClean="0"/>
              <a:t>21</a:t>
            </a:fld>
            <a:endParaRPr lang="en-US"/>
          </a:p>
        </p:txBody>
      </p:sp>
    </p:spTree>
    <p:extLst>
      <p:ext uri="{BB962C8B-B14F-4D97-AF65-F5344CB8AC3E}">
        <p14:creationId xmlns:p14="http://schemas.microsoft.com/office/powerpoint/2010/main" val="9834133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BA5BD7-F043-4D1B-AA17-CD412FC534DE}" type="slidenum">
              <a:rPr lang="en-US" smtClean="0"/>
              <a:t>22</a:t>
            </a:fld>
            <a:endParaRPr lang="en-US"/>
          </a:p>
        </p:txBody>
      </p:sp>
    </p:spTree>
    <p:extLst>
      <p:ext uri="{BB962C8B-B14F-4D97-AF65-F5344CB8AC3E}">
        <p14:creationId xmlns:p14="http://schemas.microsoft.com/office/powerpoint/2010/main" val="3442819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Agenda:</a:t>
            </a:r>
            <a:r>
              <a:rPr lang="en-US" baseline="0" dirty="0" smtClean="0"/>
              <a:t> </a:t>
            </a:r>
          </a:p>
          <a:p>
            <a:pPr marL="291179" indent="-291179">
              <a:buFont typeface="Arial" panose="020B0604020202020204" pitchFamily="34" charset="0"/>
              <a:buChar char="•"/>
            </a:pPr>
            <a:r>
              <a:rPr lang="en-US" dirty="0" smtClean="0"/>
              <a:t>What is it? Why do it?</a:t>
            </a:r>
          </a:p>
          <a:p>
            <a:pPr marL="291179" indent="-291179">
              <a:buFont typeface="Arial" panose="020B0604020202020204" pitchFamily="34" charset="0"/>
              <a:buChar char="•"/>
            </a:pPr>
            <a:r>
              <a:rPr lang="en-US" dirty="0" smtClean="0"/>
              <a:t>What does a curriculum map/matrix look like?</a:t>
            </a:r>
          </a:p>
          <a:p>
            <a:pPr marL="291179" indent="-291179">
              <a:buFont typeface="Arial" panose="020B0604020202020204" pitchFamily="34" charset="0"/>
              <a:buChar char="•"/>
            </a:pPr>
            <a:r>
              <a:rPr lang="en-US" dirty="0" smtClean="0"/>
              <a:t>How is a curriculum map created?</a:t>
            </a:r>
          </a:p>
          <a:p>
            <a:pPr marL="291179" indent="-291179">
              <a:buFont typeface="Arial" panose="020B0604020202020204" pitchFamily="34" charset="0"/>
              <a:buChar char="•"/>
            </a:pPr>
            <a:r>
              <a:rPr lang="en-US" dirty="0" smtClean="0"/>
              <a:t>What are some best practices?</a:t>
            </a:r>
          </a:p>
          <a:p>
            <a:endParaRPr lang="en-US" dirty="0"/>
          </a:p>
        </p:txBody>
      </p:sp>
      <p:sp>
        <p:nvSpPr>
          <p:cNvPr id="4" name="Slide Number Placeholder 3"/>
          <p:cNvSpPr>
            <a:spLocks noGrp="1"/>
          </p:cNvSpPr>
          <p:nvPr>
            <p:ph type="sldNum" sz="quarter" idx="10"/>
          </p:nvPr>
        </p:nvSpPr>
        <p:spPr/>
        <p:txBody>
          <a:bodyPr/>
          <a:lstStyle/>
          <a:p>
            <a:fld id="{3EBA5BD7-F043-4D1B-AA17-CD412FC534DE}" type="slidenum">
              <a:rPr lang="en-US" smtClean="0"/>
              <a:t>3</a:t>
            </a:fld>
            <a:endParaRPr lang="en-US"/>
          </a:p>
        </p:txBody>
      </p:sp>
    </p:spTree>
    <p:extLst>
      <p:ext uri="{BB962C8B-B14F-4D97-AF65-F5344CB8AC3E}">
        <p14:creationId xmlns:p14="http://schemas.microsoft.com/office/powerpoint/2010/main" val="41947608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BA5BD7-F043-4D1B-AA17-CD412FC534DE}" type="slidenum">
              <a:rPr lang="en-US" smtClean="0"/>
              <a:t>4</a:t>
            </a:fld>
            <a:endParaRPr lang="en-US"/>
          </a:p>
        </p:txBody>
      </p:sp>
    </p:spTree>
    <p:extLst>
      <p:ext uri="{BB962C8B-B14F-4D97-AF65-F5344CB8AC3E}">
        <p14:creationId xmlns:p14="http://schemas.microsoft.com/office/powerpoint/2010/main" val="1550136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References:</a:t>
            </a:r>
            <a:r>
              <a:rPr lang="en-US" baseline="0" dirty="0" smtClean="0"/>
              <a:t> </a:t>
            </a:r>
          </a:p>
          <a:p>
            <a:pPr marL="291179" indent="-291179">
              <a:buFont typeface="Arial" panose="020B0604020202020204" pitchFamily="34" charset="0"/>
              <a:buChar char="•"/>
            </a:pPr>
            <a:r>
              <a:rPr lang="en-US" baseline="0" dirty="0" smtClean="0"/>
              <a:t>http://assessment.uconn.edu/primer/mapping1.html</a:t>
            </a:r>
          </a:p>
          <a:p>
            <a:pPr marL="291179" indent="-291179" defTabSz="1242148">
              <a:buFont typeface="Arial" panose="020B0604020202020204" pitchFamily="34" charset="0"/>
              <a:buChar char="•"/>
              <a:defRPr/>
            </a:pPr>
            <a:r>
              <a:rPr lang="en-US" b="0" dirty="0" smtClean="0"/>
              <a:t>University of Hawaii-</a:t>
            </a:r>
            <a:r>
              <a:rPr lang="en-US" b="0" dirty="0" err="1" smtClean="0"/>
              <a:t>Manoa</a:t>
            </a:r>
            <a:r>
              <a:rPr lang="en-US" b="0" dirty="0" smtClean="0"/>
              <a:t> (2013). Assessment How-to: Curriculum Mapping / Curriculum Matrix. </a:t>
            </a:r>
            <a:r>
              <a:rPr lang="en-US" b="0" dirty="0" smtClean="0">
                <a:hlinkClick r:id="rId3"/>
              </a:rPr>
              <a:t>LINK</a:t>
            </a:r>
            <a:endParaRPr lang="en-US" b="0" dirty="0" smtClean="0"/>
          </a:p>
          <a:p>
            <a:endParaRPr lang="en-US" dirty="0"/>
          </a:p>
        </p:txBody>
      </p:sp>
      <p:sp>
        <p:nvSpPr>
          <p:cNvPr id="4" name="Slide Number Placeholder 3"/>
          <p:cNvSpPr>
            <a:spLocks noGrp="1"/>
          </p:cNvSpPr>
          <p:nvPr>
            <p:ph type="sldNum" sz="quarter" idx="10"/>
          </p:nvPr>
        </p:nvSpPr>
        <p:spPr/>
        <p:txBody>
          <a:bodyPr/>
          <a:lstStyle/>
          <a:p>
            <a:fld id="{3EBA5BD7-F043-4D1B-AA17-CD412FC534DE}" type="slidenum">
              <a:rPr lang="en-US" smtClean="0"/>
              <a:t>5</a:t>
            </a:fld>
            <a:endParaRPr lang="en-US"/>
          </a:p>
        </p:txBody>
      </p:sp>
    </p:spTree>
    <p:extLst>
      <p:ext uri="{BB962C8B-B14F-4D97-AF65-F5344CB8AC3E}">
        <p14:creationId xmlns:p14="http://schemas.microsoft.com/office/powerpoint/2010/main" val="36909545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BA5BD7-F043-4D1B-AA17-CD412FC534DE}" type="slidenum">
              <a:rPr lang="en-US" smtClean="0"/>
              <a:t>6</a:t>
            </a:fld>
            <a:endParaRPr lang="en-US"/>
          </a:p>
        </p:txBody>
      </p:sp>
    </p:spTree>
    <p:extLst>
      <p:ext uri="{BB962C8B-B14F-4D97-AF65-F5344CB8AC3E}">
        <p14:creationId xmlns:p14="http://schemas.microsoft.com/office/powerpoint/2010/main" val="1404347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BA5BD7-F043-4D1B-AA17-CD412FC534DE}" type="slidenum">
              <a:rPr lang="en-US" smtClean="0"/>
              <a:t>7</a:t>
            </a:fld>
            <a:endParaRPr lang="en-US"/>
          </a:p>
        </p:txBody>
      </p:sp>
    </p:spTree>
    <p:extLst>
      <p:ext uri="{BB962C8B-B14F-4D97-AF65-F5344CB8AC3E}">
        <p14:creationId xmlns:p14="http://schemas.microsoft.com/office/powerpoint/2010/main" val="1403849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BA5BD7-F043-4D1B-AA17-CD412FC534DE}" type="slidenum">
              <a:rPr lang="en-US" smtClean="0"/>
              <a:t>8</a:t>
            </a:fld>
            <a:endParaRPr lang="en-US"/>
          </a:p>
        </p:txBody>
      </p:sp>
    </p:spTree>
    <p:extLst>
      <p:ext uri="{BB962C8B-B14F-4D97-AF65-F5344CB8AC3E}">
        <p14:creationId xmlns:p14="http://schemas.microsoft.com/office/powerpoint/2010/main" val="3928557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2.7.2 The institution offers degree programs that embody a coherent course of study that is compatible with its stated mission and is based upon fields of study appropriate to higher education. (Program content) </a:t>
            </a:r>
          </a:p>
          <a:p>
            <a:endParaRPr lang="en-US" b="1" dirty="0" smtClean="0"/>
          </a:p>
          <a:p>
            <a:r>
              <a:rPr lang="en-US" b="1" dirty="0" smtClean="0"/>
              <a:t>Rationale and Notes:</a:t>
            </a:r>
            <a:r>
              <a:rPr lang="en-US" b="1" baseline="0" dirty="0" smtClean="0"/>
              <a:t> </a:t>
            </a:r>
            <a:endParaRPr lang="en-US" b="1" dirty="0" smtClean="0"/>
          </a:p>
          <a:p>
            <a:r>
              <a:rPr lang="en-US" dirty="0" smtClean="0"/>
              <a:t>All programs offered by the institution are directly connected to its mission and to fields of study appropriate to higher education. In order to guide students through the continuous process of learning, the content of the program demands increasing levels of integration of knowledge. Coherence is a critical component of a program and should demonstrate an appropriate sequencing of courses, not a mere bundling of credits, so that student learning is progressively more advanced in terms of assignments and scholarship required and demonstrates progressive advancement in a field of study that allows students to integrate knowledge and grow in critical skills. </a:t>
            </a:r>
          </a:p>
          <a:p>
            <a:endParaRPr lang="en-US" dirty="0" smtClean="0"/>
          </a:p>
          <a:p>
            <a:r>
              <a:rPr lang="en-US" b="1" dirty="0" smtClean="0"/>
              <a:t>Relevant Questions for Consideration </a:t>
            </a:r>
          </a:p>
          <a:p>
            <a:pPr marL="291179" indent="-291179">
              <a:buFont typeface="Arial" panose="020B0604020202020204" pitchFamily="34" charset="0"/>
              <a:buChar char="•"/>
            </a:pPr>
            <a:r>
              <a:rPr lang="en-US" dirty="0" smtClean="0"/>
              <a:t>What evidence exists that the institution offers degree programs consistent with its stated mission? </a:t>
            </a:r>
          </a:p>
          <a:p>
            <a:pPr marL="291179" indent="-291179">
              <a:buFont typeface="Arial" panose="020B0604020202020204" pitchFamily="34" charset="0"/>
              <a:buChar char="•"/>
            </a:pPr>
            <a:r>
              <a:rPr lang="en-US" dirty="0" smtClean="0"/>
              <a:t>How does the institution ensure that a representative sample of its degree programs demonstrates coherence in sequencing, increasing complexity, and linkages between and among program components?</a:t>
            </a:r>
          </a:p>
          <a:p>
            <a:pPr marL="291179" indent="-291179">
              <a:buFont typeface="Arial" panose="020B0604020202020204" pitchFamily="34" charset="0"/>
              <a:buChar char="•"/>
            </a:pPr>
            <a:r>
              <a:rPr lang="en-US" dirty="0" smtClean="0"/>
              <a:t>How does the institution demonstrate that its programs are appropriate to higher education? </a:t>
            </a:r>
          </a:p>
          <a:p>
            <a:endParaRPr lang="en-US" dirty="0" smtClean="0"/>
          </a:p>
          <a:p>
            <a:r>
              <a:rPr lang="en-US" b="1" dirty="0" smtClean="0"/>
              <a:t>Documentation </a:t>
            </a:r>
          </a:p>
          <a:p>
            <a:endParaRPr lang="en-US" dirty="0" smtClean="0"/>
          </a:p>
          <a:p>
            <a:r>
              <a:rPr lang="en-US" dirty="0" smtClean="0"/>
              <a:t>Required Documentation, if applicable</a:t>
            </a:r>
          </a:p>
          <a:p>
            <a:r>
              <a:rPr lang="en-US" dirty="0" smtClean="0"/>
              <a:t>College/university publications listing courses required in each program offered, providing course descriptions, and course and program prerequisites </a:t>
            </a:r>
          </a:p>
          <a:p>
            <a:endParaRPr lang="en-US" dirty="0" smtClean="0"/>
          </a:p>
          <a:p>
            <a:r>
              <a:rPr lang="en-US" b="1" dirty="0" smtClean="0"/>
              <a:t>Examples of other Types of Documentation</a:t>
            </a:r>
          </a:p>
          <a:p>
            <a:r>
              <a:rPr lang="en-US" dirty="0" smtClean="0"/>
              <a:t>Process for ensuring the coherence of programs and compatibility with the mission of the institution</a:t>
            </a:r>
          </a:p>
          <a:p>
            <a:r>
              <a:rPr lang="en-US" dirty="0" smtClean="0"/>
              <a:t>Information regarding degree requirements, residency requirements, and other experiences as part of a program</a:t>
            </a:r>
          </a:p>
          <a:p>
            <a:r>
              <a:rPr lang="en-US" dirty="0" smtClean="0"/>
              <a:t>Comparative data with similar peer institutions s Rationale for programs and their suitability for higher education</a:t>
            </a:r>
          </a:p>
          <a:p>
            <a:r>
              <a:rPr lang="en-US" dirty="0" smtClean="0"/>
              <a:t>State mandates providing curriculum requirements and/or guidelines</a:t>
            </a:r>
          </a:p>
          <a:p>
            <a:r>
              <a:rPr lang="en-US" dirty="0" smtClean="0"/>
              <a:t>Sample of curriculum development and approval process resulting in a program review </a:t>
            </a:r>
          </a:p>
          <a:p>
            <a:endParaRPr lang="en-US" dirty="0" smtClean="0"/>
          </a:p>
          <a:p>
            <a:r>
              <a:rPr lang="en-US" b="1" dirty="0" smtClean="0"/>
              <a:t>Reference to Commission Documents, if applicable</a:t>
            </a:r>
          </a:p>
          <a:p>
            <a:r>
              <a:rPr lang="en-US" dirty="0" smtClean="0"/>
              <a:t>“Distance and Correspondence Education” </a:t>
            </a:r>
          </a:p>
          <a:p>
            <a:r>
              <a:rPr lang="en-US" dirty="0" smtClean="0"/>
              <a:t>“Quality and Integrity of Undergraduate Degrees” </a:t>
            </a:r>
          </a:p>
          <a:p>
            <a:r>
              <a:rPr lang="en-US" dirty="0" smtClean="0"/>
              <a:t>Cross References to other related Standards/Requirements, if applicable Federal Requirement 4.2</a:t>
            </a:r>
            <a:endParaRPr lang="en-US" dirty="0"/>
          </a:p>
        </p:txBody>
      </p:sp>
      <p:sp>
        <p:nvSpPr>
          <p:cNvPr id="4" name="Slide Number Placeholder 3"/>
          <p:cNvSpPr>
            <a:spLocks noGrp="1"/>
          </p:cNvSpPr>
          <p:nvPr>
            <p:ph type="sldNum" sz="quarter" idx="10"/>
          </p:nvPr>
        </p:nvSpPr>
        <p:spPr/>
        <p:txBody>
          <a:bodyPr/>
          <a:lstStyle/>
          <a:p>
            <a:fld id="{3EBA5BD7-F043-4D1B-AA17-CD412FC534DE}" type="slidenum">
              <a:rPr lang="en-US" smtClean="0"/>
              <a:t>9</a:t>
            </a:fld>
            <a:endParaRPr lang="en-US"/>
          </a:p>
        </p:txBody>
      </p:sp>
    </p:spTree>
    <p:extLst>
      <p:ext uri="{BB962C8B-B14F-4D97-AF65-F5344CB8AC3E}">
        <p14:creationId xmlns:p14="http://schemas.microsoft.com/office/powerpoint/2010/main" val="34225005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1" name="diagonals"/>
          <p:cNvGrpSpPr/>
          <p:nvPr/>
        </p:nvGrpSpPr>
        <p:grpSpPr>
          <a:xfrm>
            <a:off x="7516443" y="4145281"/>
            <a:ext cx="4686117" cy="2731407"/>
            <a:chOff x="5638800" y="3108960"/>
            <a:chExt cx="3515503" cy="2048555"/>
          </a:xfrm>
        </p:grpSpPr>
        <p:cxnSp>
          <p:nvCxnSpPr>
            <p:cNvPr id="14" name="Straight Connector 13"/>
            <p:cNvCxnSpPr/>
            <p:nvPr/>
          </p:nvCxnSpPr>
          <p:spPr>
            <a:xfrm flipV="1">
              <a:off x="5638800" y="3108960"/>
              <a:ext cx="3515503" cy="2037116"/>
            </a:xfrm>
            <a:prstGeom prst="line">
              <a:avLst/>
            </a:pr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7" name="Straight Connector 16"/>
            <p:cNvCxnSpPr/>
            <p:nvPr/>
          </p:nvCxnSpPr>
          <p:spPr>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9" name="Straight Connector 18"/>
            <p:cNvCxnSpPr/>
            <p:nvPr/>
          </p:nvCxnSpPr>
          <p:spPr>
            <a:xfrm flipV="1">
              <a:off x="6388342"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grpSp>
        <p:nvGrpSpPr>
          <p:cNvPr id="12" name="bottom lines"/>
          <p:cNvGrpSpPr/>
          <p:nvPr/>
        </p:nvGrpSpPr>
        <p:grpSpPr>
          <a:xfrm>
            <a:off x="-8916" y="6057149"/>
            <a:ext cx="5498726" cy="820207"/>
            <a:chOff x="-6689" y="4553748"/>
            <a:chExt cx="4125119" cy="615155"/>
          </a:xfrm>
        </p:grpSpPr>
        <p:sp>
          <p:nvSpPr>
            <p:cNvPr id="9" name="Freeform 8"/>
            <p:cNvSpPr/>
            <p:nvPr/>
          </p:nvSpPr>
          <p:spPr>
            <a:xfrm rot="16200000">
              <a:off x="1754302" y="2802395"/>
              <a:ext cx="612775" cy="411548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4115481 h 4115481"/>
                <a:gd name="connsiteX1" fmla="*/ 612775 w 612775"/>
                <a:gd name="connsiteY1" fmla="*/ 3180443 h 4115481"/>
                <a:gd name="connsiteX2" fmla="*/ 612775 w 612775"/>
                <a:gd name="connsiteY2" fmla="*/ 0 h 4115481"/>
              </a:gdLst>
              <a:ahLst/>
              <a:cxnLst>
                <a:cxn ang="0">
                  <a:pos x="connsiteX0" y="connsiteY0"/>
                </a:cxn>
                <a:cxn ang="0">
                  <a:pos x="connsiteX1" y="connsiteY1"/>
                </a:cxn>
                <a:cxn ang="0">
                  <a:pos x="connsiteX2" y="connsiteY2"/>
                </a:cxn>
              </a:cxnLst>
              <a:rect l="l" t="t" r="r" b="b"/>
              <a:pathLst>
                <a:path w="612775" h="4115481">
                  <a:moveTo>
                    <a:pt x="0" y="4115481"/>
                  </a:moveTo>
                  <a:lnTo>
                    <a:pt x="612775" y="3180443"/>
                  </a:lnTo>
                  <a:lnTo>
                    <a:pt x="612775" y="0"/>
                  </a:lnTo>
                </a:path>
              </a:pathLst>
            </a:cu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10" name="Freeform 9"/>
            <p:cNvSpPr/>
            <p:nvPr/>
          </p:nvSpPr>
          <p:spPr>
            <a:xfrm rot="16200000">
              <a:off x="1604659" y="3152814"/>
              <a:ext cx="410751" cy="3621427"/>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 name="connsiteX0" fmla="*/ 0 w 410751"/>
                <a:gd name="connsiteY0" fmla="*/ 3614170 h 3614170"/>
                <a:gd name="connsiteX1" fmla="*/ 410751 w 410751"/>
                <a:gd name="connsiteY1" fmla="*/ 2990994 h 3614170"/>
                <a:gd name="connsiteX2" fmla="*/ 405947 w 410751"/>
                <a:gd name="connsiteY2" fmla="*/ 0 h 3614170"/>
                <a:gd name="connsiteX0" fmla="*/ 0 w 410751"/>
                <a:gd name="connsiteY0" fmla="*/ 3621427 h 3621427"/>
                <a:gd name="connsiteX1" fmla="*/ 410751 w 410751"/>
                <a:gd name="connsiteY1" fmla="*/ 2998251 h 3621427"/>
                <a:gd name="connsiteX2" fmla="*/ 405947 w 410751"/>
                <a:gd name="connsiteY2" fmla="*/ 0 h 3621427"/>
              </a:gdLst>
              <a:ahLst/>
              <a:cxnLst>
                <a:cxn ang="0">
                  <a:pos x="connsiteX0" y="connsiteY0"/>
                </a:cxn>
                <a:cxn ang="0">
                  <a:pos x="connsiteX1" y="connsiteY1"/>
                </a:cxn>
                <a:cxn ang="0">
                  <a:pos x="connsiteX2" y="connsiteY2"/>
                </a:cxn>
              </a:cxnLst>
              <a:rect l="l" t="t" r="r" b="b"/>
              <a:pathLst>
                <a:path w="410751" h="3621427">
                  <a:moveTo>
                    <a:pt x="0" y="3621427"/>
                  </a:moveTo>
                  <a:lnTo>
                    <a:pt x="410751" y="2998251"/>
                  </a:lnTo>
                  <a:cubicBezTo>
                    <a:pt x="410359" y="2065358"/>
                    <a:pt x="406339" y="932893"/>
                    <a:pt x="405947" y="0"/>
                  </a:cubicBez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11" name="Freeform 10"/>
            <p:cNvSpPr/>
            <p:nvPr/>
          </p:nvSpPr>
          <p:spPr>
            <a:xfrm rot="16200000">
              <a:off x="1462308" y="3453376"/>
              <a:ext cx="241768" cy="31797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 name="connsiteX0" fmla="*/ 0 w 241768"/>
                <a:gd name="connsiteY0" fmla="*/ 3179761 h 3179761"/>
                <a:gd name="connsiteX1" fmla="*/ 238919 w 241768"/>
                <a:gd name="connsiteY1" fmla="*/ 2819370 h 3179761"/>
                <a:gd name="connsiteX2" fmla="*/ 241754 w 241768"/>
                <a:gd name="connsiteY2" fmla="*/ 0 h 3179761"/>
              </a:gdLst>
              <a:ahLst/>
              <a:cxnLst>
                <a:cxn ang="0">
                  <a:pos x="connsiteX0" y="connsiteY0"/>
                </a:cxn>
                <a:cxn ang="0">
                  <a:pos x="connsiteX1" y="connsiteY1"/>
                </a:cxn>
                <a:cxn ang="0">
                  <a:pos x="connsiteX2" y="connsiteY2"/>
                </a:cxn>
              </a:cxnLst>
              <a:rect l="l" t="t" r="r" b="b"/>
              <a:pathLst>
                <a:path w="241768" h="3179761">
                  <a:moveTo>
                    <a:pt x="0" y="3179761"/>
                  </a:moveTo>
                  <a:lnTo>
                    <a:pt x="238919" y="2819370"/>
                  </a:lnTo>
                  <a:cubicBezTo>
                    <a:pt x="238654" y="1947313"/>
                    <a:pt x="242019" y="872057"/>
                    <a:pt x="241754"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sp>
        <p:nvSpPr>
          <p:cNvPr id="2" name="Title 1"/>
          <p:cNvSpPr>
            <a:spLocks noGrp="1"/>
          </p:cNvSpPr>
          <p:nvPr>
            <p:ph type="ctrTitle"/>
          </p:nvPr>
        </p:nvSpPr>
        <p:spPr>
          <a:xfrm>
            <a:off x="1625176" y="584200"/>
            <a:ext cx="8735325" cy="2000251"/>
          </a:xfrm>
        </p:spPr>
        <p:txBody>
          <a:bodyPr>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1625176" y="2616200"/>
            <a:ext cx="8735325" cy="1752600"/>
          </a:xfrm>
        </p:spPr>
        <p:txBody>
          <a:bodyPr>
            <a:normAutofit/>
          </a:bodyPr>
          <a:lstStyle>
            <a:lvl1pPr marL="0" indent="0" algn="l">
              <a:spcBef>
                <a:spcPts val="0"/>
              </a:spcBef>
              <a:buNone/>
              <a:defRPr sz="2800" cap="all" spc="200" baseline="0">
                <a:solidFill>
                  <a:schemeClr val="accent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smtClean="0"/>
              <a:t>Click to edit Master subtitle style</a:t>
            </a:r>
            <a:endParaRPr/>
          </a:p>
        </p:txBody>
      </p:sp>
      <p:sp>
        <p:nvSpPr>
          <p:cNvPr id="22" name="Date Placeholder 21"/>
          <p:cNvSpPr>
            <a:spLocks noGrp="1"/>
          </p:cNvSpPr>
          <p:nvPr>
            <p:ph type="dt" sz="half" idx="10"/>
          </p:nvPr>
        </p:nvSpPr>
        <p:spPr/>
        <p:txBody>
          <a:bodyPr/>
          <a:lstStyle/>
          <a:p>
            <a:fld id="{F0DFD029-FB74-4578-B929-F66AA97659CA}" type="datetimeFigureOut">
              <a:rPr lang="en-US"/>
              <a:t>1/14/2016</a:t>
            </a:fld>
            <a:endParaRPr/>
          </a:p>
        </p:txBody>
      </p:sp>
      <p:sp>
        <p:nvSpPr>
          <p:cNvPr id="23" name="Footer Placeholder 22"/>
          <p:cNvSpPr>
            <a:spLocks noGrp="1"/>
          </p:cNvSpPr>
          <p:nvPr>
            <p:ph type="ftr" sz="quarter" idx="11"/>
          </p:nvPr>
        </p:nvSpPr>
        <p:spPr/>
        <p:txBody>
          <a:bodyPr/>
          <a:lstStyle/>
          <a:p>
            <a:endParaRPr/>
          </a:p>
        </p:txBody>
      </p:sp>
      <p:sp>
        <p:nvSpPr>
          <p:cNvPr id="24" name="Slide Number Placeholder 23"/>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847488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0DFD029-FB74-4578-B929-F66AA97659CA}" type="datetimeFigureOut">
              <a:rPr lang="en-US"/>
              <a:t>1/14/2016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996675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584200"/>
            <a:ext cx="2742486" cy="55880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218882" y="584200"/>
            <a:ext cx="7414869" cy="5588000"/>
          </a:xfrm>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0DFD029-FB74-4578-B929-F66AA97659CA}" type="datetimeFigureOut">
              <a:rPr lang="en-US"/>
              <a:t>1/14/2016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595886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0DFD029-FB74-4578-B929-F66AA97659CA}" type="datetimeFigureOut">
              <a:rPr lang="en-US"/>
              <a:t>1/14/2016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406769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25177" y="2209801"/>
            <a:ext cx="8938472" cy="2764335"/>
          </a:xfrm>
        </p:spPr>
        <p:txBody>
          <a:bodyPr anchor="b">
            <a:normAutofit/>
          </a:bodyPr>
          <a:lstStyle>
            <a:lvl1pPr algn="l">
              <a:defRPr sz="5400" b="0" cap="none" baseline="0"/>
            </a:lvl1pPr>
          </a:lstStyle>
          <a:p>
            <a:r>
              <a:rPr lang="en-US" smtClean="0"/>
              <a:t>Click to edit Master title style</a:t>
            </a:r>
            <a:endParaRPr/>
          </a:p>
        </p:txBody>
      </p:sp>
      <p:sp>
        <p:nvSpPr>
          <p:cNvPr id="3" name="Text Placeholder 2"/>
          <p:cNvSpPr>
            <a:spLocks noGrp="1"/>
          </p:cNvSpPr>
          <p:nvPr>
            <p:ph type="body" idx="1"/>
          </p:nvPr>
        </p:nvSpPr>
        <p:spPr>
          <a:xfrm>
            <a:off x="1625176" y="4951266"/>
            <a:ext cx="7069519" cy="1220933"/>
          </a:xfrm>
        </p:spPr>
        <p:txBody>
          <a:bodyPr anchor="t">
            <a:normAutofit/>
          </a:bodyPr>
          <a:lstStyle>
            <a:lvl1pPr marL="0" indent="0">
              <a:spcBef>
                <a:spcPts val="0"/>
              </a:spcBef>
              <a:buNone/>
              <a:defRPr sz="2800" cap="all" spc="200" baseline="0">
                <a:solidFill>
                  <a:schemeClr val="accent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DFD029-FB74-4578-B929-F66AA97659CA}" type="datetimeFigureOut">
              <a:rPr lang="en-US"/>
              <a:t>1/14/2016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grpSp>
        <p:nvGrpSpPr>
          <p:cNvPr id="11" name="diagonals"/>
          <p:cNvGrpSpPr/>
          <p:nvPr/>
        </p:nvGrpSpPr>
        <p:grpSpPr>
          <a:xfrm>
            <a:off x="7516443" y="4145281"/>
            <a:ext cx="4686117" cy="2731407"/>
            <a:chOff x="5638800" y="3108960"/>
            <a:chExt cx="3515503" cy="2048555"/>
          </a:xfrm>
        </p:grpSpPr>
        <p:cxnSp>
          <p:nvCxnSpPr>
            <p:cNvPr id="12" name="Straight Connector 11"/>
            <p:cNvCxnSpPr/>
            <p:nvPr/>
          </p:nvCxnSpPr>
          <p:spPr>
            <a:xfrm flipV="1">
              <a:off x="5638800" y="3108960"/>
              <a:ext cx="3515503" cy="2037116"/>
            </a:xfrm>
            <a:prstGeom prst="line">
              <a:avLst/>
            </a:pr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3" name="Straight Connector 12"/>
            <p:cNvCxnSpPr/>
            <p:nvPr/>
          </p:nvCxnSpPr>
          <p:spPr>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4" name="Straight Connector 13"/>
            <p:cNvCxnSpPr/>
            <p:nvPr/>
          </p:nvCxnSpPr>
          <p:spPr>
            <a:xfrm flipV="1">
              <a:off x="6388342"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spTree>
    <p:extLst>
      <p:ext uri="{BB962C8B-B14F-4D97-AF65-F5344CB8AC3E}">
        <p14:creationId xmlns:p14="http://schemas.microsoft.com/office/powerpoint/2010/main" val="3616330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218883" y="1706880"/>
            <a:ext cx="5078677" cy="446532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500707" y="1706880"/>
            <a:ext cx="5078677" cy="446532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F0DFD029-FB74-4578-B929-F66AA97659CA}" type="datetimeFigureOut">
              <a:rPr lang="en-US"/>
              <a:t>1/14/2016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3557647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218883" y="1701800"/>
            <a:ext cx="5082740" cy="914400"/>
          </a:xfrm>
        </p:spPr>
        <p:txBody>
          <a:bodyPr anchor="b">
            <a:normAutofit/>
          </a:bodyPr>
          <a:lstStyle>
            <a:lvl1pPr marL="0" indent="0">
              <a:spcBef>
                <a:spcPts val="0"/>
              </a:spcBef>
              <a:buNone/>
              <a:defRPr sz="2800" b="0" cap="all" spc="200" baseline="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1218883" y="2717800"/>
            <a:ext cx="5078677" cy="3454400"/>
          </a:xfrm>
        </p:spPr>
        <p:txBody>
          <a:bodyPr>
            <a:noAutofit/>
          </a:bodyPr>
          <a:lstStyle>
            <a:lvl1pPr>
              <a:defRPr sz="2800"/>
            </a:lvl1pPr>
            <a:lvl2pPr>
              <a:defRPr sz="2400"/>
            </a:lvl2pPr>
            <a:lvl3pPr>
              <a:defRPr sz="2000"/>
            </a:lvl3pPr>
            <a:lvl4pPr>
              <a:defRPr sz="2000"/>
            </a:lvl4pPr>
            <a:lvl5pPr>
              <a:defRPr sz="2000"/>
            </a:lvl5pPr>
            <a:lvl6pPr>
              <a:defRPr sz="2000"/>
            </a:lvl6pPr>
            <a:lvl7pPr>
              <a:defRPr sz="2000" baseline="0"/>
            </a:lvl7pPr>
            <a:lvl8pPr>
              <a:defRPr sz="2000" baseline="0"/>
            </a:lvl8pPr>
            <a:lvl9pPr>
              <a:defRPr sz="20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496644" y="1701800"/>
            <a:ext cx="5082740" cy="914400"/>
          </a:xfrm>
        </p:spPr>
        <p:txBody>
          <a:bodyPr anchor="b">
            <a:normAutofit/>
          </a:bodyPr>
          <a:lstStyle>
            <a:lvl1pPr marL="0" indent="0">
              <a:spcBef>
                <a:spcPts val="0"/>
              </a:spcBef>
              <a:buNone/>
              <a:defRPr sz="2800" b="0" cap="all" spc="200" baseline="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6500707" y="2717800"/>
            <a:ext cx="5078677" cy="3454400"/>
          </a:xfrm>
        </p:spPr>
        <p:txBody>
          <a:bodyPr>
            <a:noAutofit/>
          </a:bodyPr>
          <a:lstStyle>
            <a:lvl1pPr>
              <a:defRPr sz="2800"/>
            </a:lvl1pPr>
            <a:lvl2pPr>
              <a:defRPr sz="2400"/>
            </a:lvl2pPr>
            <a:lvl3pPr>
              <a:defRPr sz="2000"/>
            </a:lvl3pPr>
            <a:lvl4pPr>
              <a:defRPr sz="2000"/>
            </a:lvl4pPr>
            <a:lvl5pPr>
              <a:defRPr sz="2000"/>
            </a:lvl5pPr>
            <a:lvl6pPr>
              <a:defRPr sz="2000" baseline="0"/>
            </a:lvl6pPr>
            <a:lvl7pPr>
              <a:defRPr sz="2000" baseline="0"/>
            </a:lvl7pPr>
            <a:lvl8pPr>
              <a:defRPr sz="2000" baseline="0"/>
            </a:lvl8pPr>
            <a:lvl9pPr>
              <a:defRPr sz="20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F0DFD029-FB74-4578-B929-F66AA97659CA}" type="datetimeFigureOut">
              <a:rPr lang="en-US"/>
              <a:t>1/14/2016</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595381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F0DFD029-FB74-4578-B929-F66AA97659CA}" type="datetimeFigureOut">
              <a:rPr lang="en-US"/>
              <a:t>1/14/2016</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515229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DFD029-FB74-4578-B929-F66AA97659CA}" type="datetimeFigureOut">
              <a:rPr lang="en-US"/>
              <a:t>1/14/2016</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2172478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8882" y="1701800"/>
            <a:ext cx="4062942" cy="2438400"/>
          </a:xfrm>
        </p:spPr>
        <p:txBody>
          <a:bodyPr anchor="b">
            <a:normAutofit/>
          </a:bodyPr>
          <a:lstStyle>
            <a:lvl1pPr algn="l">
              <a:defRPr sz="2800" b="0" cap="all" spc="200" baseline="0">
                <a:solidFill>
                  <a:schemeClr val="accent1"/>
                </a:solidFill>
              </a:defRPr>
            </a:lvl1pPr>
          </a:lstStyle>
          <a:p>
            <a:r>
              <a:rPr lang="en-US" smtClean="0"/>
              <a:t>Click to edit Master title style</a:t>
            </a:r>
            <a:endParaRPr/>
          </a:p>
        </p:txBody>
      </p:sp>
      <p:sp>
        <p:nvSpPr>
          <p:cNvPr id="3" name="Content Placeholder 2"/>
          <p:cNvSpPr>
            <a:spLocks noGrp="1"/>
          </p:cNvSpPr>
          <p:nvPr>
            <p:ph idx="1"/>
          </p:nvPr>
        </p:nvSpPr>
        <p:spPr>
          <a:xfrm>
            <a:off x="5484971" y="584200"/>
            <a:ext cx="6094413" cy="5588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218882" y="4241800"/>
            <a:ext cx="4062942" cy="1930400"/>
          </a:xfrm>
        </p:spPr>
        <p:txBody>
          <a:bodyPr>
            <a:normAutofit/>
          </a:bodyPr>
          <a:lstStyle>
            <a:lvl1pPr marL="0" indent="0">
              <a:buNone/>
              <a:defRPr sz="20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DFD029-FB74-4578-B929-F66AA97659CA}" type="datetimeFigureOut">
              <a:rPr lang="en-US"/>
              <a:t>1/14/2016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618139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8882" y="1701800"/>
            <a:ext cx="4062942" cy="2438400"/>
          </a:xfrm>
        </p:spPr>
        <p:txBody>
          <a:bodyPr anchor="b">
            <a:normAutofit/>
          </a:bodyPr>
          <a:lstStyle>
            <a:lvl1pPr algn="l">
              <a:defRPr sz="2800" b="0" cap="all" spc="200" baseline="0">
                <a:solidFill>
                  <a:schemeClr val="accent1"/>
                </a:solidFill>
              </a:defRPr>
            </a:lvl1pPr>
          </a:lstStyle>
          <a:p>
            <a:r>
              <a:rPr lang="en-US" smtClean="0"/>
              <a:t>Click to edit Master title style</a:t>
            </a:r>
            <a:endParaRPr/>
          </a:p>
        </p:txBody>
      </p:sp>
      <p:sp>
        <p:nvSpPr>
          <p:cNvPr id="3" name="Picture Placeholder 2"/>
          <p:cNvSpPr>
            <a:spLocks noGrp="1"/>
          </p:cNvSpPr>
          <p:nvPr>
            <p:ph type="pic" idx="1"/>
          </p:nvPr>
        </p:nvSpPr>
        <p:spPr>
          <a:xfrm>
            <a:off x="5484971" y="584200"/>
            <a:ext cx="6094413" cy="5588000"/>
          </a:xfrm>
          <a:ln w="12700">
            <a:solidFill>
              <a:schemeClr val="bg1">
                <a:lumMod val="75000"/>
                <a:lumOff val="25000"/>
              </a:schemeClr>
            </a:solidFill>
            <a:miter lim="800000"/>
          </a:ln>
        </p:spPr>
        <p:txBody>
          <a:bodyPr>
            <a:normAutofit/>
          </a:bodyPr>
          <a:lstStyle>
            <a:lvl1pPr marL="0" indent="0">
              <a:buNone/>
              <a:defRPr sz="28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smtClean="0"/>
              <a:t>Click icon to add picture</a:t>
            </a:r>
            <a:endParaRPr/>
          </a:p>
        </p:txBody>
      </p:sp>
      <p:sp>
        <p:nvSpPr>
          <p:cNvPr id="4" name="Text Placeholder 3"/>
          <p:cNvSpPr>
            <a:spLocks noGrp="1"/>
          </p:cNvSpPr>
          <p:nvPr>
            <p:ph type="body" sz="half" idx="2"/>
          </p:nvPr>
        </p:nvSpPr>
        <p:spPr>
          <a:xfrm>
            <a:off x="1218882" y="4241800"/>
            <a:ext cx="4062942" cy="1930400"/>
          </a:xfrm>
        </p:spPr>
        <p:txBody>
          <a:bodyPr>
            <a:normAutofit/>
          </a:bodyPr>
          <a:lstStyle>
            <a:lvl1pPr marL="0" indent="0">
              <a:buNone/>
              <a:defRPr sz="20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DFD029-FB74-4578-B929-F66AA97659CA}" type="datetimeFigureOut">
              <a:rPr lang="en-US"/>
              <a:t>1/14/2016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422343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100000"/>
                <a:shade val="0"/>
                <a:satMod val="100000"/>
              </a:schemeClr>
            </a:gs>
            <a:gs pos="85000">
              <a:schemeClr val="bg2">
                <a:tint val="100000"/>
                <a:shade val="30000"/>
                <a:satMod val="100000"/>
              </a:schemeClr>
            </a:gs>
            <a:gs pos="100000">
              <a:schemeClr val="bg2">
                <a:shade val="60000"/>
                <a:satMod val="100000"/>
              </a:schemeClr>
            </a:gs>
          </a:gsLst>
          <a:lin ang="3600000" scaled="0"/>
          <a:tileRect/>
        </a:gradFill>
        <a:effectLst/>
      </p:bgPr>
    </p:bg>
    <p:spTree>
      <p:nvGrpSpPr>
        <p:cNvPr id="1" name=""/>
        <p:cNvGrpSpPr/>
        <p:nvPr/>
      </p:nvGrpSpPr>
      <p:grpSpPr>
        <a:xfrm>
          <a:off x="0" y="0"/>
          <a:ext cx="0" cy="0"/>
          <a:chOff x="0" y="0"/>
          <a:chExt cx="0" cy="0"/>
        </a:xfrm>
      </p:grpSpPr>
      <p:grpSp>
        <p:nvGrpSpPr>
          <p:cNvPr id="15" name="left lines"/>
          <p:cNvGrpSpPr/>
          <p:nvPr/>
        </p:nvGrpSpPr>
        <p:grpSpPr>
          <a:xfrm>
            <a:off x="-15870" y="-3174"/>
            <a:ext cx="819993" cy="5229225"/>
            <a:chOff x="-11906" y="-2381"/>
            <a:chExt cx="615155" cy="3921919"/>
          </a:xfrm>
        </p:grpSpPr>
        <p:sp>
          <p:nvSpPr>
            <p:cNvPr id="10" name="Freeform 9"/>
            <p:cNvSpPr/>
            <p:nvPr/>
          </p:nvSpPr>
          <p:spPr>
            <a:xfrm>
              <a:off x="-9526" y="0"/>
              <a:ext cx="612775" cy="3919538"/>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Lst>
              <a:ahLst/>
              <a:cxnLst>
                <a:cxn ang="0">
                  <a:pos x="connsiteX0" y="connsiteY0"/>
                </a:cxn>
                <a:cxn ang="0">
                  <a:pos x="connsiteX1" y="connsiteY1"/>
                </a:cxn>
                <a:cxn ang="0">
                  <a:pos x="connsiteX2" y="connsiteY2"/>
                </a:cxn>
              </a:cxnLst>
              <a:rect l="l" t="t" r="r" b="b"/>
              <a:pathLst>
                <a:path w="612775" h="3919538">
                  <a:moveTo>
                    <a:pt x="0" y="3919538"/>
                  </a:moveTo>
                  <a:lnTo>
                    <a:pt x="612775" y="2984500"/>
                  </a:lnTo>
                  <a:lnTo>
                    <a:pt x="612775" y="0"/>
                  </a:lnTo>
                </a:path>
              </a:pathLst>
            </a:cu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Freeform 10"/>
            <p:cNvSpPr/>
            <p:nvPr/>
          </p:nvSpPr>
          <p:spPr>
            <a:xfrm>
              <a:off x="-11906" y="0"/>
              <a:ext cx="410751" cy="3421856"/>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Lst>
              <a:ahLst/>
              <a:cxnLst>
                <a:cxn ang="0">
                  <a:pos x="connsiteX0" y="connsiteY0"/>
                </a:cxn>
                <a:cxn ang="0">
                  <a:pos x="connsiteX1" y="connsiteY1"/>
                </a:cxn>
                <a:cxn ang="0">
                  <a:pos x="connsiteX2" y="connsiteY2"/>
                </a:cxn>
              </a:cxnLst>
              <a:rect l="l" t="t" r="r" b="b"/>
              <a:pathLst>
                <a:path w="410751" h="3421856">
                  <a:moveTo>
                    <a:pt x="0" y="3421856"/>
                  </a:moveTo>
                  <a:lnTo>
                    <a:pt x="410751" y="2798680"/>
                  </a:lnTo>
                  <a:lnTo>
                    <a:pt x="409575" y="0"/>
                  </a:ln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Freeform 13"/>
            <p:cNvSpPr/>
            <p:nvPr/>
          </p:nvSpPr>
          <p:spPr>
            <a:xfrm>
              <a:off x="-7144" y="-2381"/>
              <a:ext cx="238919" cy="29765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Lst>
              <a:ahLst/>
              <a:cxnLst>
                <a:cxn ang="0">
                  <a:pos x="connsiteX0" y="connsiteY0"/>
                </a:cxn>
                <a:cxn ang="0">
                  <a:pos x="connsiteX1" y="connsiteY1"/>
                </a:cxn>
                <a:cxn ang="0">
                  <a:pos x="connsiteX2" y="connsiteY2"/>
                </a:cxn>
              </a:cxnLst>
              <a:rect l="l" t="t" r="r" b="b"/>
              <a:pathLst>
                <a:path w="238919" h="2976561">
                  <a:moveTo>
                    <a:pt x="0" y="2976561"/>
                  </a:moveTo>
                  <a:lnTo>
                    <a:pt x="238919" y="2616170"/>
                  </a:lnTo>
                  <a:cubicBezTo>
                    <a:pt x="238654" y="1744113"/>
                    <a:pt x="238390" y="872057"/>
                    <a:pt x="238125"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Placeholder 1"/>
          <p:cNvSpPr>
            <a:spLocks noGrp="1"/>
          </p:cNvSpPr>
          <p:nvPr>
            <p:ph type="title"/>
          </p:nvPr>
        </p:nvSpPr>
        <p:spPr>
          <a:xfrm>
            <a:off x="1218883" y="274637"/>
            <a:ext cx="10360501" cy="1223963"/>
          </a:xfrm>
          <a:prstGeom prst="rect">
            <a:avLst/>
          </a:prstGeom>
        </p:spPr>
        <p:txBody>
          <a:bodyPr vert="horz" lIns="121899" tIns="60949" rIns="121899" bIns="60949"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218883" y="1701797"/>
            <a:ext cx="10360501" cy="4462272"/>
          </a:xfrm>
          <a:prstGeom prst="rect">
            <a:avLst/>
          </a:prstGeom>
        </p:spPr>
        <p:txBody>
          <a:bodyPr vert="horz" lIns="121899" tIns="60949" rIns="121899" bIns="609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1218882" y="6356352"/>
            <a:ext cx="2234618" cy="365125"/>
          </a:xfrm>
          <a:prstGeom prst="rect">
            <a:avLst/>
          </a:prstGeom>
        </p:spPr>
        <p:txBody>
          <a:bodyPr vert="horz" lIns="121899" tIns="60949" rIns="121899" bIns="60949" rtlCol="0" anchor="ctr"/>
          <a:lstStyle>
            <a:lvl1pPr algn="l">
              <a:defRPr sz="1200">
                <a:solidFill>
                  <a:schemeClr val="tx1">
                    <a:tint val="75000"/>
                  </a:schemeClr>
                </a:solidFill>
              </a:defRPr>
            </a:lvl1pPr>
          </a:lstStyle>
          <a:p>
            <a:fld id="{F0DFD029-FB74-4578-B929-F66AA97659CA}" type="datetimeFigureOut">
              <a:rPr lang="en-US"/>
              <a:pPr/>
              <a:t>1/14/2016</a:t>
            </a:fld>
            <a:endParaRPr/>
          </a:p>
        </p:txBody>
      </p:sp>
      <p:sp>
        <p:nvSpPr>
          <p:cNvPr id="5" name="Footer Placeholder 4"/>
          <p:cNvSpPr>
            <a:spLocks noGrp="1"/>
          </p:cNvSpPr>
          <p:nvPr>
            <p:ph type="ftr" sz="quarter" idx="3"/>
          </p:nvPr>
        </p:nvSpPr>
        <p:spPr>
          <a:xfrm>
            <a:off x="3453501" y="6356352"/>
            <a:ext cx="5281824" cy="365125"/>
          </a:xfrm>
          <a:prstGeom prst="rect">
            <a:avLst/>
          </a:prstGeom>
        </p:spPr>
        <p:txBody>
          <a:bodyPr vert="horz" lIns="121899" tIns="60949" rIns="121899" bIns="60949" rtlCol="0" anchor="ctr"/>
          <a:lstStyle>
            <a:lvl1pPr algn="ctr">
              <a:defRPr sz="12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10563649" y="6356352"/>
            <a:ext cx="1015735" cy="365125"/>
          </a:xfrm>
          <a:prstGeom prst="rect">
            <a:avLst/>
          </a:prstGeom>
        </p:spPr>
        <p:txBody>
          <a:bodyPr vert="horz" lIns="121899" tIns="60949" rIns="121899" bIns="60949" rtlCol="0" anchor="ctr"/>
          <a:lstStyle>
            <a:lvl1pPr algn="r">
              <a:defRPr sz="1200">
                <a:solidFill>
                  <a:schemeClr val="tx1">
                    <a:tint val="75000"/>
                  </a:schemeClr>
                </a:solidFill>
              </a:defRPr>
            </a:lvl1pPr>
          </a:lstStyle>
          <a:p>
            <a:fld id="{C014DD1E-5D91-48A3-AD6D-45FBA980D106}" type="slidenum">
              <a:rPr/>
              <a:pPr/>
              <a:t>‹#›</a:t>
            </a:fld>
            <a:endParaRPr/>
          </a:p>
        </p:txBody>
      </p:sp>
    </p:spTree>
    <p:extLst>
      <p:ext uri="{BB962C8B-B14F-4D97-AF65-F5344CB8AC3E}">
        <p14:creationId xmlns:p14="http://schemas.microsoft.com/office/powerpoint/2010/main" val="13952758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121898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304747" indent="-304747" algn="l" defTabSz="1218987" rtl="0" eaLnBrk="1" latinLnBrk="0" hangingPunct="1">
        <a:lnSpc>
          <a:spcPct val="90000"/>
        </a:lnSpc>
        <a:spcBef>
          <a:spcPts val="1600"/>
        </a:spcBef>
        <a:buClr>
          <a:schemeClr val="accent1"/>
        </a:buClr>
        <a:buSzPct val="100000"/>
        <a:buFont typeface="Arial" pitchFamily="34" charset="0"/>
        <a:buChar char="•"/>
        <a:defRPr sz="2800" kern="1200">
          <a:solidFill>
            <a:schemeClr val="tx1"/>
          </a:solidFill>
          <a:latin typeface="+mn-lt"/>
          <a:ea typeface="+mn-ea"/>
          <a:cs typeface="+mn-cs"/>
        </a:defRPr>
      </a:lvl1pPr>
      <a:lvl2pPr marL="609493" indent="-231607" algn="l" defTabSz="1218987" rtl="0" eaLnBrk="1" latinLnBrk="0" hangingPunct="1">
        <a:lnSpc>
          <a:spcPct val="90000"/>
        </a:lnSpc>
        <a:spcBef>
          <a:spcPts val="800"/>
        </a:spcBef>
        <a:buClr>
          <a:schemeClr val="accent1"/>
        </a:buClr>
        <a:buSzPct val="80000"/>
        <a:buFont typeface="Arial" pitchFamily="34" charset="0"/>
        <a:buChar char="•"/>
        <a:defRPr sz="2400" kern="1200">
          <a:solidFill>
            <a:schemeClr val="tx1"/>
          </a:solidFill>
          <a:latin typeface="+mn-lt"/>
          <a:ea typeface="+mn-ea"/>
          <a:cs typeface="+mn-cs"/>
        </a:defRPr>
      </a:lvl2pPr>
      <a:lvl3pPr marL="914240"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3pPr>
      <a:lvl4pPr marL="1218987"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4pPr>
      <a:lvl5pPr marL="1523733"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5pPr>
      <a:lvl6pPr marL="1828480"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6pPr>
      <a:lvl7pPr marL="2133227"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7pPr>
      <a:lvl8pPr marL="2437973" indent="-231607" algn="l" defTabSz="1218987" rtl="0"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8pPr>
      <a:lvl9pPr marL="2742720" indent="-231607" algn="l" defTabSz="1218987" rtl="0"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hyperlink" Target="https://manoa.hawaii.edu/assessment/howto/mapping.ht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anoa.hawaii.edu/assessment/howto/mapping.htm"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hyperlink" Target="mailto:jdowns2@delmar.edu" TargetMode="External"/><Relationship Id="rId4" Type="http://schemas.openxmlformats.org/officeDocument/2006/relationships/hyperlink" Target="http://sacscoc.org/institute/2015/2015sihandouts/handouts/Mary%20Allen%20-%20Course%20and%20Curriculum%20Alignment.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manoa.hawaii.edu/assessment/howto/mapping.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anoa.hawaii.edu/assessment/howto/mapping.ht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acscoc.org/institute/2015/2015sihandouts/handouts/Mary%20Allen%20-%20Course%20and%20Curriculum%20Alignment.pdf"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3812" y="584200"/>
            <a:ext cx="8735325" cy="2000251"/>
          </a:xfrm>
        </p:spPr>
        <p:txBody>
          <a:bodyPr/>
          <a:lstStyle/>
          <a:p>
            <a:r>
              <a:rPr lang="en-US" b="1" dirty="0" smtClean="0"/>
              <a:t>Introduction to Curriculum Mapping</a:t>
            </a:r>
            <a:endParaRPr lang="en-US" b="1" dirty="0"/>
          </a:p>
        </p:txBody>
      </p:sp>
      <p:sp>
        <p:nvSpPr>
          <p:cNvPr id="5" name="Subtitle 4"/>
          <p:cNvSpPr>
            <a:spLocks noGrp="1"/>
          </p:cNvSpPr>
          <p:nvPr>
            <p:ph type="subTitle" idx="1"/>
          </p:nvPr>
        </p:nvSpPr>
        <p:spPr>
          <a:xfrm>
            <a:off x="7111576" y="3124200"/>
            <a:ext cx="2411836" cy="1752600"/>
          </a:xfrm>
        </p:spPr>
        <p:txBody>
          <a:bodyPr/>
          <a:lstStyle/>
          <a:p>
            <a:r>
              <a:rPr lang="en-US" dirty="0" smtClean="0"/>
              <a:t>Lucy </a:t>
            </a:r>
            <a:r>
              <a:rPr lang="en-US" dirty="0" err="1" smtClean="0"/>
              <a:t>james</a:t>
            </a:r>
            <a:endParaRPr lang="en-US" dirty="0"/>
          </a:p>
        </p:txBody>
      </p:sp>
      <p:grpSp>
        <p:nvGrpSpPr>
          <p:cNvPr id="7" name="Group 6"/>
          <p:cNvGrpSpPr/>
          <p:nvPr/>
        </p:nvGrpSpPr>
        <p:grpSpPr>
          <a:xfrm>
            <a:off x="1370012" y="3124200"/>
            <a:ext cx="5265544" cy="1752600"/>
            <a:chOff x="1777576" y="3124200"/>
            <a:chExt cx="5265544" cy="1752600"/>
          </a:xfrm>
        </p:grpSpPr>
        <p:sp>
          <p:nvSpPr>
            <p:cNvPr id="4" name="Subtitle 4"/>
            <p:cNvSpPr txBox="1">
              <a:spLocks/>
            </p:cNvSpPr>
            <p:nvPr/>
          </p:nvSpPr>
          <p:spPr>
            <a:xfrm>
              <a:off x="1777576" y="3124200"/>
              <a:ext cx="3250035" cy="1752600"/>
            </a:xfrm>
            <a:prstGeom prst="rect">
              <a:avLst/>
            </a:prstGeom>
          </p:spPr>
          <p:txBody>
            <a:bodyPr vert="horz" lIns="121899" tIns="60949" rIns="121899" bIns="60949" rtlCol="0">
              <a:normAutofit/>
            </a:bodyPr>
            <a:lstStyle>
              <a:lvl1pPr marL="0" indent="0" algn="l" defTabSz="1218987" rtl="0" eaLnBrk="1" latinLnBrk="0" hangingPunct="1">
                <a:lnSpc>
                  <a:spcPct val="90000"/>
                </a:lnSpc>
                <a:spcBef>
                  <a:spcPts val="0"/>
                </a:spcBef>
                <a:buClr>
                  <a:schemeClr val="accent1"/>
                </a:buClr>
                <a:buSzPct val="100000"/>
                <a:buFont typeface="Arial" pitchFamily="34" charset="0"/>
                <a:buNone/>
                <a:defRPr sz="2800" kern="1200" cap="all" spc="200" baseline="0">
                  <a:solidFill>
                    <a:schemeClr val="accent1"/>
                  </a:solidFill>
                  <a:latin typeface="+mn-lt"/>
                  <a:ea typeface="+mn-ea"/>
                  <a:cs typeface="+mn-cs"/>
                </a:defRPr>
              </a:lvl1pPr>
              <a:lvl2pPr marL="609493" indent="0" algn="ctr" defTabSz="1218987" rtl="0" eaLnBrk="1" latinLnBrk="0" hangingPunct="1">
                <a:lnSpc>
                  <a:spcPct val="90000"/>
                </a:lnSpc>
                <a:spcBef>
                  <a:spcPts val="800"/>
                </a:spcBef>
                <a:buClr>
                  <a:schemeClr val="accent1"/>
                </a:buClr>
                <a:buSzPct val="80000"/>
                <a:buFont typeface="Arial" pitchFamily="34" charset="0"/>
                <a:buNone/>
                <a:defRPr sz="2400" kern="1200">
                  <a:solidFill>
                    <a:schemeClr val="tx1">
                      <a:tint val="75000"/>
                    </a:schemeClr>
                  </a:solidFill>
                  <a:latin typeface="+mn-lt"/>
                  <a:ea typeface="+mn-ea"/>
                  <a:cs typeface="+mn-cs"/>
                </a:defRPr>
              </a:lvl2pPr>
              <a:lvl3pPr marL="1218987" indent="0" algn="ctr" defTabSz="1218987" rtl="0" eaLnBrk="1" latinLnBrk="0" hangingPunct="1">
                <a:lnSpc>
                  <a:spcPct val="90000"/>
                </a:lnSpc>
                <a:spcBef>
                  <a:spcPts val="800"/>
                </a:spcBef>
                <a:buClr>
                  <a:schemeClr val="accent1"/>
                </a:buClr>
                <a:buSzPct val="80000"/>
                <a:buFont typeface="Arial" pitchFamily="34" charset="0"/>
                <a:buNone/>
                <a:defRPr sz="2000" kern="1200">
                  <a:solidFill>
                    <a:schemeClr val="tx1">
                      <a:tint val="75000"/>
                    </a:schemeClr>
                  </a:solidFill>
                  <a:latin typeface="+mn-lt"/>
                  <a:ea typeface="+mn-ea"/>
                  <a:cs typeface="+mn-cs"/>
                </a:defRPr>
              </a:lvl3pPr>
              <a:lvl4pPr marL="1828480" indent="0" algn="ctr" defTabSz="1218987" rtl="0" eaLnBrk="1" latinLnBrk="0" hangingPunct="1">
                <a:lnSpc>
                  <a:spcPct val="90000"/>
                </a:lnSpc>
                <a:spcBef>
                  <a:spcPts val="800"/>
                </a:spcBef>
                <a:buClr>
                  <a:schemeClr val="accent1"/>
                </a:buClr>
                <a:buSzPct val="80000"/>
                <a:buFont typeface="Arial" pitchFamily="34" charset="0"/>
                <a:buNone/>
                <a:defRPr sz="2000" kern="1200">
                  <a:solidFill>
                    <a:schemeClr val="tx1">
                      <a:tint val="75000"/>
                    </a:schemeClr>
                  </a:solidFill>
                  <a:latin typeface="+mn-lt"/>
                  <a:ea typeface="+mn-ea"/>
                  <a:cs typeface="+mn-cs"/>
                </a:defRPr>
              </a:lvl4pPr>
              <a:lvl5pPr marL="2437973" indent="0" algn="ctr" defTabSz="1218987" rtl="0" eaLnBrk="1" latinLnBrk="0" hangingPunct="1">
                <a:lnSpc>
                  <a:spcPct val="90000"/>
                </a:lnSpc>
                <a:spcBef>
                  <a:spcPts val="800"/>
                </a:spcBef>
                <a:buClr>
                  <a:schemeClr val="accent1"/>
                </a:buClr>
                <a:buSzPct val="80000"/>
                <a:buFont typeface="Arial" pitchFamily="34" charset="0"/>
                <a:buNone/>
                <a:defRPr sz="2000" kern="1200">
                  <a:solidFill>
                    <a:schemeClr val="tx1">
                      <a:tint val="75000"/>
                    </a:schemeClr>
                  </a:solidFill>
                  <a:latin typeface="+mn-lt"/>
                  <a:ea typeface="+mn-ea"/>
                  <a:cs typeface="+mn-cs"/>
                </a:defRPr>
              </a:lvl5pPr>
              <a:lvl6pPr marL="3047467" indent="0" algn="ctr" defTabSz="1218987" rtl="0" eaLnBrk="1" latinLnBrk="0" hangingPunct="1">
                <a:lnSpc>
                  <a:spcPct val="90000"/>
                </a:lnSpc>
                <a:spcBef>
                  <a:spcPts val="800"/>
                </a:spcBef>
                <a:buClr>
                  <a:schemeClr val="accent1"/>
                </a:buClr>
                <a:buSzPct val="80000"/>
                <a:buFont typeface="Arial" pitchFamily="34" charset="0"/>
                <a:buNone/>
                <a:defRPr sz="2000" kern="1200">
                  <a:solidFill>
                    <a:schemeClr val="tx1">
                      <a:tint val="75000"/>
                    </a:schemeClr>
                  </a:solidFill>
                  <a:latin typeface="+mn-lt"/>
                  <a:ea typeface="+mn-ea"/>
                  <a:cs typeface="+mn-cs"/>
                </a:defRPr>
              </a:lvl6pPr>
              <a:lvl7pPr marL="3656960" indent="0" algn="ctr" defTabSz="1218987" rtl="0" eaLnBrk="1" latinLnBrk="0" hangingPunct="1">
                <a:lnSpc>
                  <a:spcPct val="90000"/>
                </a:lnSpc>
                <a:spcBef>
                  <a:spcPts val="800"/>
                </a:spcBef>
                <a:buClr>
                  <a:schemeClr val="accent1"/>
                </a:buClr>
                <a:buSzPct val="80000"/>
                <a:buFont typeface="Arial" pitchFamily="34" charset="0"/>
                <a:buNone/>
                <a:defRPr sz="2000" kern="1200">
                  <a:solidFill>
                    <a:schemeClr val="tx1">
                      <a:tint val="75000"/>
                    </a:schemeClr>
                  </a:solidFill>
                  <a:latin typeface="+mn-lt"/>
                  <a:ea typeface="+mn-ea"/>
                  <a:cs typeface="+mn-cs"/>
                </a:defRPr>
              </a:lvl7pPr>
              <a:lvl8pPr marL="4266453" indent="0" algn="ctr" defTabSz="1218987" rtl="0" eaLnBrk="1" latinLnBrk="0" hangingPunct="1">
                <a:lnSpc>
                  <a:spcPct val="90000"/>
                </a:lnSpc>
                <a:spcBef>
                  <a:spcPts val="800"/>
                </a:spcBef>
                <a:buClr>
                  <a:schemeClr val="accent1"/>
                </a:buClr>
                <a:buSzPct val="80000"/>
                <a:buFont typeface="Arial" pitchFamily="34" charset="0"/>
                <a:buNone/>
                <a:defRPr sz="2000" kern="1200" baseline="0">
                  <a:solidFill>
                    <a:schemeClr val="tx1">
                      <a:tint val="75000"/>
                    </a:schemeClr>
                  </a:solidFill>
                  <a:latin typeface="+mn-lt"/>
                  <a:ea typeface="+mn-ea"/>
                  <a:cs typeface="+mn-cs"/>
                </a:defRPr>
              </a:lvl8pPr>
              <a:lvl9pPr marL="4875947" indent="0" algn="ctr" defTabSz="1218987" rtl="0" eaLnBrk="1" latinLnBrk="0" hangingPunct="1">
                <a:lnSpc>
                  <a:spcPct val="90000"/>
                </a:lnSpc>
                <a:spcBef>
                  <a:spcPts val="800"/>
                </a:spcBef>
                <a:buClr>
                  <a:schemeClr val="accent1"/>
                </a:buClr>
                <a:buSzPct val="80000"/>
                <a:buFont typeface="Arial" pitchFamily="34" charset="0"/>
                <a:buNone/>
                <a:defRPr sz="2000" kern="1200" baseline="0">
                  <a:solidFill>
                    <a:schemeClr val="tx1">
                      <a:tint val="75000"/>
                    </a:schemeClr>
                  </a:solidFill>
                  <a:latin typeface="+mn-lt"/>
                  <a:ea typeface="+mn-ea"/>
                  <a:cs typeface="+mn-cs"/>
                </a:defRPr>
              </a:lvl9pPr>
            </a:lstStyle>
            <a:p>
              <a:r>
                <a:rPr lang="en-US" dirty="0" smtClean="0"/>
                <a:t>Jean Downs</a:t>
              </a:r>
            </a:p>
            <a:p>
              <a:endParaRPr lang="en-US" dirty="0"/>
            </a:p>
          </p:txBody>
        </p:sp>
        <p:sp>
          <p:nvSpPr>
            <p:cNvPr id="3" name="TextBox 2"/>
            <p:cNvSpPr txBox="1"/>
            <p:nvPr/>
          </p:nvSpPr>
          <p:spPr>
            <a:xfrm>
              <a:off x="1777576" y="3487596"/>
              <a:ext cx="5265544" cy="707886"/>
            </a:xfrm>
            <a:prstGeom prst="rect">
              <a:avLst/>
            </a:prstGeom>
            <a:noFill/>
          </p:spPr>
          <p:txBody>
            <a:bodyPr wrap="none" rtlCol="0">
              <a:spAutoFit/>
            </a:bodyPr>
            <a:lstStyle/>
            <a:p>
              <a:r>
                <a:rPr lang="en-US" sz="2000" dirty="0" smtClean="0"/>
                <a:t>Dean, Institutional Effectiveness and Assessment</a:t>
              </a:r>
              <a:endParaRPr lang="en-US" sz="2000" dirty="0" smtClean="0"/>
            </a:p>
            <a:p>
              <a:r>
                <a:rPr lang="en-US" sz="2000" dirty="0" smtClean="0"/>
                <a:t>Strategic Planning and Institutional Research</a:t>
              </a:r>
              <a:endParaRPr lang="en-US" sz="2000" dirty="0"/>
            </a:p>
          </p:txBody>
        </p:sp>
      </p:grpSp>
      <p:sp>
        <p:nvSpPr>
          <p:cNvPr id="6" name="TextBox 5"/>
          <p:cNvSpPr txBox="1"/>
          <p:nvPr/>
        </p:nvSpPr>
        <p:spPr>
          <a:xfrm>
            <a:off x="7176583" y="3483114"/>
            <a:ext cx="3794629" cy="707886"/>
          </a:xfrm>
          <a:prstGeom prst="rect">
            <a:avLst/>
          </a:prstGeom>
          <a:noFill/>
        </p:spPr>
        <p:txBody>
          <a:bodyPr wrap="none" rtlCol="0">
            <a:spAutoFit/>
          </a:bodyPr>
          <a:lstStyle/>
          <a:p>
            <a:r>
              <a:rPr lang="en-US" sz="2000" dirty="0" smtClean="0"/>
              <a:t>Faculty Coordinator of Assessment</a:t>
            </a:r>
          </a:p>
          <a:p>
            <a:r>
              <a:rPr lang="en-US" sz="2000" dirty="0" smtClean="0"/>
              <a:t>Faculty, ASL &amp; Interpreting</a:t>
            </a:r>
            <a:endParaRPr lang="en-US" sz="2000" dirty="0"/>
          </a:p>
        </p:txBody>
      </p:sp>
    </p:spTree>
    <p:extLst>
      <p:ext uri="{BB962C8B-B14F-4D97-AF65-F5344CB8AC3E}">
        <p14:creationId xmlns:p14="http://schemas.microsoft.com/office/powerpoint/2010/main" val="133229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212" y="304800"/>
            <a:ext cx="10360501" cy="1223963"/>
          </a:xfrm>
        </p:spPr>
        <p:txBody>
          <a:bodyPr/>
          <a:lstStyle/>
          <a:p>
            <a:r>
              <a:rPr lang="en-US" b="1" dirty="0" smtClean="0"/>
              <a:t>Backwards Design</a:t>
            </a:r>
            <a:endParaRPr lang="en-US" b="1" dirty="0"/>
          </a:p>
        </p:txBody>
      </p:sp>
      <p:pic>
        <p:nvPicPr>
          <p:cNvPr id="2050" name="Picture 2" descr="mapp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2412" y="71009"/>
            <a:ext cx="5579576" cy="65571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2052" name="Picture 4" descr="http://anneheaden.com/wp-content/uploads/2013/11/Begin-with-the-end-in-mind-.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4812" y="1697186"/>
            <a:ext cx="2381250" cy="238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7036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TO BUILD A CURRICULUM MAP </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Faculty </a:t>
            </a:r>
            <a:r>
              <a:rPr lang="en-US" dirty="0"/>
              <a:t>members begin with </a:t>
            </a:r>
            <a:endParaRPr lang="en-US" dirty="0" smtClean="0"/>
          </a:p>
          <a:p>
            <a:pPr lvl="1"/>
            <a:r>
              <a:rPr lang="en-US" dirty="0" smtClean="0"/>
              <a:t>a</a:t>
            </a:r>
            <a:r>
              <a:rPr lang="en-US" dirty="0"/>
              <a:t>) </a:t>
            </a:r>
            <a:r>
              <a:rPr lang="en-US" dirty="0" smtClean="0"/>
              <a:t>the PSLOs </a:t>
            </a:r>
          </a:p>
          <a:p>
            <a:pPr lvl="1"/>
            <a:r>
              <a:rPr lang="en-US" dirty="0"/>
              <a:t>b</a:t>
            </a:r>
            <a:r>
              <a:rPr lang="en-US" dirty="0" smtClean="0"/>
              <a:t>) </a:t>
            </a:r>
            <a:r>
              <a:rPr lang="en-US" dirty="0"/>
              <a:t>recommended and required courses (including </a:t>
            </a:r>
            <a:r>
              <a:rPr lang="en-US" dirty="0" smtClean="0"/>
              <a:t>Gen Ed if </a:t>
            </a:r>
            <a:r>
              <a:rPr lang="en-US" dirty="0"/>
              <a:t>appropriate) </a:t>
            </a:r>
            <a:endParaRPr lang="en-US" dirty="0" smtClean="0"/>
          </a:p>
          <a:p>
            <a:pPr lvl="1"/>
            <a:r>
              <a:rPr lang="en-US" dirty="0" smtClean="0"/>
              <a:t>c</a:t>
            </a:r>
            <a:r>
              <a:rPr lang="en-US" dirty="0"/>
              <a:t>) other required events/experiences (e.g., internships, </a:t>
            </a:r>
            <a:r>
              <a:rPr lang="en-US" dirty="0" smtClean="0"/>
              <a:t>national </a:t>
            </a:r>
            <a:r>
              <a:rPr lang="en-US" dirty="0"/>
              <a:t>licensure exams</a:t>
            </a:r>
            <a:r>
              <a:rPr lang="en-US" dirty="0" smtClean="0"/>
              <a:t>)</a:t>
            </a:r>
          </a:p>
          <a:p>
            <a:r>
              <a:rPr lang="en-US" dirty="0" smtClean="0"/>
              <a:t>Use </a:t>
            </a:r>
            <a:r>
              <a:rPr lang="en-US" dirty="0"/>
              <a:t>the curriculum map to identify the learning opportunities (e.g., assignments, activities) that produce the program's outcomes.</a:t>
            </a:r>
          </a:p>
          <a:p>
            <a:r>
              <a:rPr lang="en-US" dirty="0" smtClean="0"/>
              <a:t>Create </a:t>
            </a:r>
            <a:r>
              <a:rPr lang="en-US" dirty="0"/>
              <a:t>the "map" in the form of a table</a:t>
            </a:r>
          </a:p>
          <a:p>
            <a:r>
              <a:rPr lang="en-US" dirty="0"/>
              <a:t>Mark the courses and events/experiences that currently address those </a:t>
            </a:r>
            <a:r>
              <a:rPr lang="en-US" dirty="0" smtClean="0"/>
              <a:t>outcomes:  I, R, M, A</a:t>
            </a:r>
            <a:endParaRPr lang="en-US" dirty="0"/>
          </a:p>
          <a:p>
            <a:r>
              <a:rPr lang="en-US" dirty="0"/>
              <a:t>Faculty </a:t>
            </a:r>
            <a:r>
              <a:rPr lang="en-US" i="1" dirty="0" smtClean="0"/>
              <a:t>analyze</a:t>
            </a:r>
            <a:r>
              <a:rPr lang="en-US" dirty="0" smtClean="0"/>
              <a:t> </a:t>
            </a:r>
            <a:r>
              <a:rPr lang="en-US" dirty="0"/>
              <a:t>the curriculum map. </a:t>
            </a:r>
          </a:p>
        </p:txBody>
      </p:sp>
      <p:sp>
        <p:nvSpPr>
          <p:cNvPr id="5" name="Rectangle 4"/>
          <p:cNvSpPr/>
          <p:nvPr/>
        </p:nvSpPr>
        <p:spPr>
          <a:xfrm>
            <a:off x="5942012" y="6401468"/>
            <a:ext cx="6092825" cy="261610"/>
          </a:xfrm>
          <a:prstGeom prst="rect">
            <a:avLst/>
          </a:prstGeom>
        </p:spPr>
        <p:txBody>
          <a:bodyPr>
            <a:spAutoFit/>
          </a:bodyPr>
          <a:lstStyle/>
          <a:p>
            <a:pPr>
              <a:defRPr/>
            </a:pPr>
            <a:r>
              <a:rPr lang="en-US" sz="1100" dirty="0" smtClean="0"/>
              <a:t>University </a:t>
            </a:r>
            <a:r>
              <a:rPr lang="en-US" sz="1100" dirty="0"/>
              <a:t>of Hawaii-</a:t>
            </a:r>
            <a:r>
              <a:rPr lang="en-US" sz="1100" dirty="0" err="1"/>
              <a:t>Manoa</a:t>
            </a:r>
            <a:r>
              <a:rPr lang="en-US" sz="1100" dirty="0"/>
              <a:t> (2013). Assessment How-to: Curriculum Mapping / Curriculum Matrix. </a:t>
            </a:r>
            <a:r>
              <a:rPr lang="en-US" sz="1100" dirty="0">
                <a:hlinkClick r:id="rId3"/>
              </a:rPr>
              <a:t>LINK</a:t>
            </a:r>
            <a:endParaRPr lang="en-US" sz="1100" dirty="0"/>
          </a:p>
        </p:txBody>
      </p:sp>
    </p:spTree>
    <p:extLst>
      <p:ext uri="{BB962C8B-B14F-4D97-AF65-F5344CB8AC3E}">
        <p14:creationId xmlns:p14="http://schemas.microsoft.com/office/powerpoint/2010/main" val="1377765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stretch>
            <a:fillRect/>
          </a:stretch>
        </p:blipFill>
        <p:spPr>
          <a:xfrm>
            <a:off x="1903412" y="152400"/>
            <a:ext cx="8980333" cy="6519620"/>
          </a:xfrm>
          <a:prstGeom prst="rect">
            <a:avLst/>
          </a:prstGeom>
        </p:spPr>
      </p:pic>
    </p:spTree>
    <p:extLst>
      <p:ext uri="{BB962C8B-B14F-4D97-AF65-F5344CB8AC3E}">
        <p14:creationId xmlns:p14="http://schemas.microsoft.com/office/powerpoint/2010/main" val="2674716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1370012" y="228600"/>
            <a:ext cx="9954696" cy="6324600"/>
          </a:xfrm>
          <a:prstGeom prst="rect">
            <a:avLst/>
          </a:prstGeom>
        </p:spPr>
      </p:pic>
    </p:spTree>
    <p:extLst>
      <p:ext uri="{BB962C8B-B14F-4D97-AF65-F5344CB8AC3E}">
        <p14:creationId xmlns:p14="http://schemas.microsoft.com/office/powerpoint/2010/main" val="3206819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LEGEND - </a:t>
            </a:r>
            <a:r>
              <a:rPr lang="en-US" b="1" dirty="0"/>
              <a:t>Level of Outcome Emphasis </a:t>
            </a:r>
          </a:p>
        </p:txBody>
      </p:sp>
      <p:sp>
        <p:nvSpPr>
          <p:cNvPr id="4" name="Content Placeholder 3"/>
          <p:cNvSpPr>
            <a:spLocks noGrp="1"/>
          </p:cNvSpPr>
          <p:nvPr>
            <p:ph idx="1"/>
          </p:nvPr>
        </p:nvSpPr>
        <p:spPr>
          <a:xfrm>
            <a:off x="1218883" y="1701796"/>
            <a:ext cx="10360501" cy="4851403"/>
          </a:xfrm>
        </p:spPr>
        <p:txBody>
          <a:bodyPr>
            <a:normAutofit fontScale="85000" lnSpcReduction="10000"/>
          </a:bodyPr>
          <a:lstStyle/>
          <a:p>
            <a:r>
              <a:rPr lang="en-US" b="1" dirty="0" smtClean="0">
                <a:solidFill>
                  <a:schemeClr val="accent4"/>
                </a:solidFill>
              </a:rPr>
              <a:t>(</a:t>
            </a:r>
            <a:r>
              <a:rPr lang="en-US" b="1" dirty="0">
                <a:solidFill>
                  <a:schemeClr val="accent4"/>
                </a:solidFill>
              </a:rPr>
              <a:t>I) </a:t>
            </a:r>
            <a:r>
              <a:rPr lang="en-US" b="1" dirty="0" smtClean="0">
                <a:solidFill>
                  <a:schemeClr val="accent4"/>
                </a:solidFill>
              </a:rPr>
              <a:t>Introduced</a:t>
            </a:r>
            <a:r>
              <a:rPr lang="en-US" b="1" dirty="0" smtClean="0"/>
              <a:t> </a:t>
            </a:r>
            <a:r>
              <a:rPr lang="en-US" dirty="0" smtClean="0"/>
              <a:t>- Instruction </a:t>
            </a:r>
            <a:r>
              <a:rPr lang="en-US" dirty="0"/>
              <a:t>and learning activities focus on basic knowledge, skills, and/or competencies and entry-level complexity. The </a:t>
            </a:r>
            <a:r>
              <a:rPr lang="en-US" dirty="0" smtClean="0"/>
              <a:t>course </a:t>
            </a:r>
            <a:r>
              <a:rPr lang="en-US" dirty="0"/>
              <a:t>addresses only one (or a few) ⃰components of a complex program outcome. </a:t>
            </a:r>
          </a:p>
          <a:p>
            <a:r>
              <a:rPr lang="en-US" b="1" dirty="0" smtClean="0">
                <a:solidFill>
                  <a:schemeClr val="accent4"/>
                </a:solidFill>
              </a:rPr>
              <a:t>(</a:t>
            </a:r>
            <a:r>
              <a:rPr lang="en-US" b="1" dirty="0">
                <a:solidFill>
                  <a:schemeClr val="accent4"/>
                </a:solidFill>
              </a:rPr>
              <a:t>R) </a:t>
            </a:r>
            <a:r>
              <a:rPr lang="en-US" b="1" dirty="0" smtClean="0">
                <a:solidFill>
                  <a:schemeClr val="accent4"/>
                </a:solidFill>
              </a:rPr>
              <a:t>Reinforced</a:t>
            </a:r>
            <a:r>
              <a:rPr lang="en-US" b="1" dirty="0" smtClean="0"/>
              <a:t> </a:t>
            </a:r>
            <a:r>
              <a:rPr lang="en-US" dirty="0" smtClean="0"/>
              <a:t>- Instruction </a:t>
            </a:r>
            <a:r>
              <a:rPr lang="en-US" dirty="0"/>
              <a:t>and learning activities concentrate on enhancing and strengthening knowledge, skills, and expanding </a:t>
            </a:r>
            <a:r>
              <a:rPr lang="en-US" dirty="0" smtClean="0"/>
              <a:t>complexity</a:t>
            </a:r>
            <a:r>
              <a:rPr lang="en-US" dirty="0"/>
              <a:t>. The course addresses several components of the outcome, but these components are treated separately. </a:t>
            </a:r>
          </a:p>
          <a:p>
            <a:r>
              <a:rPr lang="en-US" b="1" dirty="0" smtClean="0">
                <a:solidFill>
                  <a:schemeClr val="accent4"/>
                </a:solidFill>
              </a:rPr>
              <a:t>(</a:t>
            </a:r>
            <a:r>
              <a:rPr lang="en-US" b="1" dirty="0">
                <a:solidFill>
                  <a:schemeClr val="accent4"/>
                </a:solidFill>
              </a:rPr>
              <a:t>M) </a:t>
            </a:r>
            <a:r>
              <a:rPr lang="en-US" b="1" dirty="0" smtClean="0">
                <a:solidFill>
                  <a:schemeClr val="accent4"/>
                </a:solidFill>
              </a:rPr>
              <a:t>Mastered </a:t>
            </a:r>
            <a:r>
              <a:rPr lang="en-US" b="1" dirty="0" smtClean="0"/>
              <a:t>-</a:t>
            </a:r>
            <a:r>
              <a:rPr lang="en-US" dirty="0" smtClean="0"/>
              <a:t> Instruction </a:t>
            </a:r>
            <a:r>
              <a:rPr lang="en-US" dirty="0"/>
              <a:t>and learning activities focus on the use of content or skills in multiple levels of complexity, built </a:t>
            </a:r>
            <a:r>
              <a:rPr lang="en-US" dirty="0" smtClean="0"/>
              <a:t>upon students</a:t>
            </a:r>
            <a:r>
              <a:rPr lang="en-US" dirty="0"/>
              <a:t>’ strong foundation in the knowledge, skill, or competency at the college level. </a:t>
            </a:r>
          </a:p>
          <a:p>
            <a:r>
              <a:rPr lang="en-US" b="1" dirty="0" smtClean="0">
                <a:solidFill>
                  <a:schemeClr val="accent4"/>
                </a:solidFill>
              </a:rPr>
              <a:t>(</a:t>
            </a:r>
            <a:r>
              <a:rPr lang="en-US" b="1" dirty="0">
                <a:solidFill>
                  <a:schemeClr val="accent4"/>
                </a:solidFill>
              </a:rPr>
              <a:t>A) </a:t>
            </a:r>
            <a:r>
              <a:rPr lang="en-US" b="1" dirty="0" smtClean="0">
                <a:solidFill>
                  <a:schemeClr val="accent4"/>
                </a:solidFill>
              </a:rPr>
              <a:t>Assessed </a:t>
            </a:r>
            <a:r>
              <a:rPr lang="en-US" b="1" dirty="0" smtClean="0"/>
              <a:t>- </a:t>
            </a:r>
            <a:r>
              <a:rPr lang="en-US" dirty="0" smtClean="0"/>
              <a:t>Students </a:t>
            </a:r>
            <a:r>
              <a:rPr lang="en-US" dirty="0"/>
              <a:t>demonstrate their learning on the outcome through †direct methods of assessing student learning and that </a:t>
            </a:r>
            <a:r>
              <a:rPr lang="en-US" dirty="0" smtClean="0"/>
              <a:t>data </a:t>
            </a:r>
            <a:r>
              <a:rPr lang="en-US" dirty="0"/>
              <a:t>is documented for program review </a:t>
            </a:r>
            <a:r>
              <a:rPr lang="en-US" dirty="0" smtClean="0"/>
              <a:t>purposes</a:t>
            </a:r>
            <a:r>
              <a:rPr lang="en-US" dirty="0"/>
              <a:t>.</a:t>
            </a:r>
          </a:p>
        </p:txBody>
      </p:sp>
    </p:spTree>
    <p:extLst>
      <p:ext uri="{BB962C8B-B14F-4D97-AF65-F5344CB8AC3E}">
        <p14:creationId xmlns:p14="http://schemas.microsoft.com/office/powerpoint/2010/main" val="397710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4">
                                            <p:txEl>
                                              <p:pRg st="0" end="0"/>
                                            </p:txEl>
                                          </p:spTgt>
                                        </p:tgtEl>
                                        <p:attrNameLst>
                                          <p:attrName>style.color</p:attrName>
                                        </p:attrNameLst>
                                      </p:cBhvr>
                                      <p:to>
                                        <a:schemeClr val="bg1"/>
                                      </p:to>
                                    </p:animClr>
                                    <p:animClr clrSpc="rgb" dir="cw">
                                      <p:cBhvr>
                                        <p:cTn id="7" dur="250" autoRev="1" fill="remove"/>
                                        <p:tgtEl>
                                          <p:spTgt spid="4">
                                            <p:txEl>
                                              <p:pRg st="0" end="0"/>
                                            </p:txEl>
                                          </p:spTgt>
                                        </p:tgtEl>
                                        <p:attrNameLst>
                                          <p:attrName>fillcolor</p:attrName>
                                        </p:attrNameLst>
                                      </p:cBhvr>
                                      <p:to>
                                        <a:schemeClr val="bg1"/>
                                      </p:to>
                                    </p:animClr>
                                    <p:set>
                                      <p:cBhvr>
                                        <p:cTn id="8" dur="250" autoRev="1" fill="remove"/>
                                        <p:tgtEl>
                                          <p:spTgt spid="4">
                                            <p:txEl>
                                              <p:pRg st="0" end="0"/>
                                            </p:txEl>
                                          </p:spTgt>
                                        </p:tgtEl>
                                        <p:attrNameLst>
                                          <p:attrName>fill.type</p:attrName>
                                        </p:attrNameLst>
                                      </p:cBhvr>
                                      <p:to>
                                        <p:strVal val="solid"/>
                                      </p:to>
                                    </p:set>
                                    <p:set>
                                      <p:cBhvr>
                                        <p:cTn id="9" dur="250" autoRev="1" fill="remove"/>
                                        <p:tgtEl>
                                          <p:spTgt spid="4">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27" presetClass="emph" presetSubtype="0" fill="remove" nodeType="clickEffect">
                                  <p:stCondLst>
                                    <p:cond delay="0"/>
                                  </p:stCondLst>
                                  <p:childTnLst>
                                    <p:animClr clrSpc="rgb" dir="cw">
                                      <p:cBhvr override="childStyle">
                                        <p:cTn id="13" dur="250" autoRev="1" fill="remove"/>
                                        <p:tgtEl>
                                          <p:spTgt spid="4">
                                            <p:txEl>
                                              <p:pRg st="1" end="1"/>
                                            </p:txEl>
                                          </p:spTgt>
                                        </p:tgtEl>
                                        <p:attrNameLst>
                                          <p:attrName>style.color</p:attrName>
                                        </p:attrNameLst>
                                      </p:cBhvr>
                                      <p:to>
                                        <a:schemeClr val="bg1"/>
                                      </p:to>
                                    </p:animClr>
                                    <p:animClr clrSpc="rgb" dir="cw">
                                      <p:cBhvr>
                                        <p:cTn id="14" dur="250" autoRev="1" fill="remove"/>
                                        <p:tgtEl>
                                          <p:spTgt spid="4">
                                            <p:txEl>
                                              <p:pRg st="1" end="1"/>
                                            </p:txEl>
                                          </p:spTgt>
                                        </p:tgtEl>
                                        <p:attrNameLst>
                                          <p:attrName>fillcolor</p:attrName>
                                        </p:attrNameLst>
                                      </p:cBhvr>
                                      <p:to>
                                        <a:schemeClr val="bg1"/>
                                      </p:to>
                                    </p:animClr>
                                    <p:set>
                                      <p:cBhvr>
                                        <p:cTn id="15" dur="250" autoRev="1" fill="remove"/>
                                        <p:tgtEl>
                                          <p:spTgt spid="4">
                                            <p:txEl>
                                              <p:pRg st="1" end="1"/>
                                            </p:txEl>
                                          </p:spTgt>
                                        </p:tgtEl>
                                        <p:attrNameLst>
                                          <p:attrName>fill.type</p:attrName>
                                        </p:attrNameLst>
                                      </p:cBhvr>
                                      <p:to>
                                        <p:strVal val="solid"/>
                                      </p:to>
                                    </p:set>
                                    <p:set>
                                      <p:cBhvr>
                                        <p:cTn id="16" dur="250" autoRev="1" fill="remove"/>
                                        <p:tgtEl>
                                          <p:spTgt spid="4">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27" presetClass="emph" presetSubtype="0" fill="remove" nodeType="clickEffect">
                                  <p:stCondLst>
                                    <p:cond delay="0"/>
                                  </p:stCondLst>
                                  <p:childTnLst>
                                    <p:animClr clrSpc="rgb" dir="cw">
                                      <p:cBhvr override="childStyle">
                                        <p:cTn id="20" dur="250" autoRev="1" fill="remove"/>
                                        <p:tgtEl>
                                          <p:spTgt spid="4">
                                            <p:txEl>
                                              <p:pRg st="2" end="2"/>
                                            </p:txEl>
                                          </p:spTgt>
                                        </p:tgtEl>
                                        <p:attrNameLst>
                                          <p:attrName>style.color</p:attrName>
                                        </p:attrNameLst>
                                      </p:cBhvr>
                                      <p:to>
                                        <a:schemeClr val="bg1"/>
                                      </p:to>
                                    </p:animClr>
                                    <p:animClr clrSpc="rgb" dir="cw">
                                      <p:cBhvr>
                                        <p:cTn id="21" dur="250" autoRev="1" fill="remove"/>
                                        <p:tgtEl>
                                          <p:spTgt spid="4">
                                            <p:txEl>
                                              <p:pRg st="2" end="2"/>
                                            </p:txEl>
                                          </p:spTgt>
                                        </p:tgtEl>
                                        <p:attrNameLst>
                                          <p:attrName>fillcolor</p:attrName>
                                        </p:attrNameLst>
                                      </p:cBhvr>
                                      <p:to>
                                        <a:schemeClr val="bg1"/>
                                      </p:to>
                                    </p:animClr>
                                    <p:set>
                                      <p:cBhvr>
                                        <p:cTn id="22" dur="250" autoRev="1" fill="remove"/>
                                        <p:tgtEl>
                                          <p:spTgt spid="4">
                                            <p:txEl>
                                              <p:pRg st="2" end="2"/>
                                            </p:txEl>
                                          </p:spTgt>
                                        </p:tgtEl>
                                        <p:attrNameLst>
                                          <p:attrName>fill.type</p:attrName>
                                        </p:attrNameLst>
                                      </p:cBhvr>
                                      <p:to>
                                        <p:strVal val="solid"/>
                                      </p:to>
                                    </p:set>
                                    <p:set>
                                      <p:cBhvr>
                                        <p:cTn id="23" dur="250" autoRev="1" fill="remove"/>
                                        <p:tgtEl>
                                          <p:spTgt spid="4">
                                            <p:txEl>
                                              <p:pRg st="2" end="2"/>
                                            </p:txEl>
                                          </p:spTgt>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27" presetClass="emph" presetSubtype="0" fill="remove" nodeType="clickEffect">
                                  <p:stCondLst>
                                    <p:cond delay="0"/>
                                  </p:stCondLst>
                                  <p:childTnLst>
                                    <p:animClr clrSpc="rgb" dir="cw">
                                      <p:cBhvr override="childStyle">
                                        <p:cTn id="27" dur="250" autoRev="1" fill="remove"/>
                                        <p:tgtEl>
                                          <p:spTgt spid="4">
                                            <p:txEl>
                                              <p:pRg st="3" end="3"/>
                                            </p:txEl>
                                          </p:spTgt>
                                        </p:tgtEl>
                                        <p:attrNameLst>
                                          <p:attrName>style.color</p:attrName>
                                        </p:attrNameLst>
                                      </p:cBhvr>
                                      <p:to>
                                        <a:schemeClr val="bg1"/>
                                      </p:to>
                                    </p:animClr>
                                    <p:animClr clrSpc="rgb" dir="cw">
                                      <p:cBhvr>
                                        <p:cTn id="28" dur="250" autoRev="1" fill="remove"/>
                                        <p:tgtEl>
                                          <p:spTgt spid="4">
                                            <p:txEl>
                                              <p:pRg st="3" end="3"/>
                                            </p:txEl>
                                          </p:spTgt>
                                        </p:tgtEl>
                                        <p:attrNameLst>
                                          <p:attrName>fillcolor</p:attrName>
                                        </p:attrNameLst>
                                      </p:cBhvr>
                                      <p:to>
                                        <a:schemeClr val="bg1"/>
                                      </p:to>
                                    </p:animClr>
                                    <p:set>
                                      <p:cBhvr>
                                        <p:cTn id="29" dur="250" autoRev="1" fill="remove"/>
                                        <p:tgtEl>
                                          <p:spTgt spid="4">
                                            <p:txEl>
                                              <p:pRg st="3" end="3"/>
                                            </p:txEl>
                                          </p:spTgt>
                                        </p:tgtEl>
                                        <p:attrNameLst>
                                          <p:attrName>fill.type</p:attrName>
                                        </p:attrNameLst>
                                      </p:cBhvr>
                                      <p:to>
                                        <p:strVal val="solid"/>
                                      </p:to>
                                    </p:set>
                                    <p:set>
                                      <p:cBhvr>
                                        <p:cTn id="30" dur="250" autoRev="1" fill="remove"/>
                                        <p:tgtEl>
                                          <p:spTgt spid="4">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6600" b="1" dirty="0" smtClean="0"/>
              <a:t>Part II</a:t>
            </a:r>
            <a:endParaRPr lang="en-US" sz="6600" b="1" dirty="0"/>
          </a:p>
        </p:txBody>
      </p:sp>
      <p:sp>
        <p:nvSpPr>
          <p:cNvPr id="5" name="Text Placeholder 4"/>
          <p:cNvSpPr>
            <a:spLocks noGrp="1"/>
          </p:cNvSpPr>
          <p:nvPr>
            <p:ph type="body" idx="1"/>
          </p:nvPr>
        </p:nvSpPr>
        <p:spPr/>
        <p:txBody>
          <a:bodyPr/>
          <a:lstStyle/>
          <a:p>
            <a:r>
              <a:rPr lang="en-US" b="1" dirty="0" smtClean="0"/>
              <a:t>Curriculum maps in practice</a:t>
            </a:r>
            <a:endParaRPr lang="en-US" b="1" dirty="0"/>
          </a:p>
        </p:txBody>
      </p:sp>
    </p:spTree>
    <p:extLst>
      <p:ext uri="{BB962C8B-B14F-4D97-AF65-F5344CB8AC3E}">
        <p14:creationId xmlns:p14="http://schemas.microsoft.com/office/powerpoint/2010/main" val="3897387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77741392"/>
              </p:ext>
            </p:extLst>
          </p:nvPr>
        </p:nvGraphicFramePr>
        <p:xfrm>
          <a:off x="1522412" y="1524000"/>
          <a:ext cx="9296398" cy="4800600"/>
        </p:xfrm>
        <a:graphic>
          <a:graphicData uri="http://schemas.openxmlformats.org/drawingml/2006/table">
            <a:tbl>
              <a:tblPr firstRow="1" firstCol="1" bandRow="1">
                <a:tableStyleId>{5C22544A-7EE6-4342-B048-85BDC9FD1C3A}</a:tableStyleId>
              </a:tblPr>
              <a:tblGrid>
                <a:gridCol w="1549068"/>
                <a:gridCol w="1549068"/>
                <a:gridCol w="1549068"/>
                <a:gridCol w="1549068"/>
                <a:gridCol w="1550063"/>
                <a:gridCol w="1550063"/>
              </a:tblGrid>
              <a:tr h="533400">
                <a:tc>
                  <a:txBody>
                    <a:bodyPr/>
                    <a:lstStyle/>
                    <a:p>
                      <a:pPr marL="0" marR="0" algn="ctr">
                        <a:lnSpc>
                          <a:spcPct val="107000"/>
                        </a:lnSpc>
                        <a:spcBef>
                          <a:spcPts val="0"/>
                        </a:spcBef>
                        <a:spcAft>
                          <a:spcPts val="0"/>
                        </a:spcAft>
                      </a:pPr>
                      <a:r>
                        <a:rPr lang="en-US" sz="2400" dirty="0">
                          <a:effectLst/>
                        </a:rPr>
                        <a:t>Course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PLO 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PLO 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PLO 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PLO 4</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PLO 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33400">
                <a:tc>
                  <a:txBody>
                    <a:bodyPr/>
                    <a:lstStyle/>
                    <a:p>
                      <a:pPr marL="0" marR="0" algn="ctr">
                        <a:lnSpc>
                          <a:spcPct val="107000"/>
                        </a:lnSpc>
                        <a:spcBef>
                          <a:spcPts val="0"/>
                        </a:spcBef>
                        <a:spcAft>
                          <a:spcPts val="0"/>
                        </a:spcAft>
                      </a:pPr>
                      <a:r>
                        <a:rPr lang="en-US" sz="2400">
                          <a:effectLst/>
                        </a:rPr>
                        <a:t>100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I, 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I</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33400">
                <a:tc>
                  <a:txBody>
                    <a:bodyPr/>
                    <a:lstStyle/>
                    <a:p>
                      <a:pPr marL="0" marR="0" algn="ctr">
                        <a:lnSpc>
                          <a:spcPct val="107000"/>
                        </a:lnSpc>
                        <a:spcBef>
                          <a:spcPts val="0"/>
                        </a:spcBef>
                        <a:spcAft>
                          <a:spcPts val="0"/>
                        </a:spcAft>
                      </a:pPr>
                      <a:r>
                        <a:rPr lang="en-US" sz="2400">
                          <a:effectLst/>
                        </a:rPr>
                        <a:t>101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I</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R</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33400">
                <a:tc>
                  <a:txBody>
                    <a:bodyPr/>
                    <a:lstStyle/>
                    <a:p>
                      <a:pPr marL="0" marR="0" algn="ctr">
                        <a:lnSpc>
                          <a:spcPct val="107000"/>
                        </a:lnSpc>
                        <a:spcBef>
                          <a:spcPts val="0"/>
                        </a:spcBef>
                        <a:spcAft>
                          <a:spcPts val="0"/>
                        </a:spcAft>
                      </a:pPr>
                      <a:r>
                        <a:rPr lang="en-US" sz="2400">
                          <a:effectLst/>
                        </a:rPr>
                        <a:t>102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R</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R</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33400">
                <a:tc>
                  <a:txBody>
                    <a:bodyPr/>
                    <a:lstStyle/>
                    <a:p>
                      <a:pPr marL="0" marR="0" algn="ctr">
                        <a:lnSpc>
                          <a:spcPct val="107000"/>
                        </a:lnSpc>
                        <a:spcBef>
                          <a:spcPts val="0"/>
                        </a:spcBef>
                        <a:spcAft>
                          <a:spcPts val="0"/>
                        </a:spcAft>
                      </a:pPr>
                      <a:r>
                        <a:rPr lang="en-US" sz="2400">
                          <a:effectLst/>
                        </a:rPr>
                        <a:t>200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R</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33400">
                <a:tc>
                  <a:txBody>
                    <a:bodyPr/>
                    <a:lstStyle/>
                    <a:p>
                      <a:pPr marL="0" marR="0" algn="ctr">
                        <a:lnSpc>
                          <a:spcPct val="107000"/>
                        </a:lnSpc>
                        <a:spcBef>
                          <a:spcPts val="0"/>
                        </a:spcBef>
                        <a:spcAft>
                          <a:spcPts val="0"/>
                        </a:spcAft>
                      </a:pPr>
                      <a:r>
                        <a:rPr lang="en-US" sz="2400">
                          <a:effectLst/>
                        </a:rPr>
                        <a:t>229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R</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33400">
                <a:tc>
                  <a:txBody>
                    <a:bodyPr/>
                    <a:lstStyle/>
                    <a:p>
                      <a:pPr marL="0" marR="0" algn="ctr">
                        <a:lnSpc>
                          <a:spcPct val="107000"/>
                        </a:lnSpc>
                        <a:spcBef>
                          <a:spcPts val="0"/>
                        </a:spcBef>
                        <a:spcAft>
                          <a:spcPts val="0"/>
                        </a:spcAft>
                      </a:pPr>
                      <a:r>
                        <a:rPr lang="en-US" sz="2400">
                          <a:effectLst/>
                        </a:rPr>
                        <a:t>230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R, M</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M</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33400">
                <a:tc>
                  <a:txBody>
                    <a:bodyPr/>
                    <a:lstStyle/>
                    <a:p>
                      <a:pPr marL="0" marR="0" algn="ctr">
                        <a:lnSpc>
                          <a:spcPct val="107000"/>
                        </a:lnSpc>
                        <a:spcBef>
                          <a:spcPts val="0"/>
                        </a:spcBef>
                        <a:spcAft>
                          <a:spcPts val="0"/>
                        </a:spcAft>
                      </a:pPr>
                      <a:r>
                        <a:rPr lang="en-US" sz="2400">
                          <a:effectLst/>
                        </a:rPr>
                        <a:t>280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33400">
                <a:tc>
                  <a:txBody>
                    <a:bodyPr/>
                    <a:lstStyle/>
                    <a:p>
                      <a:pPr marL="0" marR="0" algn="ctr">
                        <a:lnSpc>
                          <a:spcPct val="107000"/>
                        </a:lnSpc>
                        <a:spcBef>
                          <a:spcPts val="0"/>
                        </a:spcBef>
                        <a:spcAft>
                          <a:spcPts val="0"/>
                        </a:spcAft>
                      </a:pPr>
                      <a:r>
                        <a:rPr lang="en-US" sz="2400">
                          <a:effectLst/>
                        </a:rPr>
                        <a:t>290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M</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R, M</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M</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3" name="Title 2"/>
          <p:cNvSpPr>
            <a:spLocks noGrp="1"/>
          </p:cNvSpPr>
          <p:nvPr>
            <p:ph type="title"/>
          </p:nvPr>
        </p:nvSpPr>
        <p:spPr>
          <a:xfrm>
            <a:off x="1141412" y="533400"/>
            <a:ext cx="10360501" cy="736600"/>
          </a:xfrm>
        </p:spPr>
        <p:txBody>
          <a:bodyPr/>
          <a:lstStyle/>
          <a:p>
            <a:r>
              <a:rPr lang="en-US" b="1" dirty="0" smtClean="0"/>
              <a:t>Curriculum Map 1</a:t>
            </a:r>
            <a:endParaRPr lang="en-US" b="1" dirty="0"/>
          </a:p>
        </p:txBody>
      </p:sp>
    </p:spTree>
    <p:extLst>
      <p:ext uri="{BB962C8B-B14F-4D97-AF65-F5344CB8AC3E}">
        <p14:creationId xmlns:p14="http://schemas.microsoft.com/office/powerpoint/2010/main" val="2029918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222250400"/>
              </p:ext>
            </p:extLst>
          </p:nvPr>
        </p:nvGraphicFramePr>
        <p:xfrm>
          <a:off x="1598610" y="1600199"/>
          <a:ext cx="9524999" cy="4648200"/>
        </p:xfrm>
        <a:graphic>
          <a:graphicData uri="http://schemas.openxmlformats.org/drawingml/2006/table">
            <a:tbl>
              <a:tblPr firstRow="1" firstCol="1" bandRow="1">
                <a:tableStyleId>{5C22544A-7EE6-4342-B048-85BDC9FD1C3A}</a:tableStyleId>
              </a:tblPr>
              <a:tblGrid>
                <a:gridCol w="1359987"/>
                <a:gridCol w="1359987"/>
                <a:gridCol w="1361005"/>
                <a:gridCol w="1361005"/>
                <a:gridCol w="1361005"/>
                <a:gridCol w="1361005"/>
                <a:gridCol w="1361005"/>
              </a:tblGrid>
              <a:tr h="464820">
                <a:tc>
                  <a:txBody>
                    <a:bodyPr/>
                    <a:lstStyle/>
                    <a:p>
                      <a:pPr marL="0" marR="0" algn="ctr">
                        <a:lnSpc>
                          <a:spcPct val="107000"/>
                        </a:lnSpc>
                        <a:spcBef>
                          <a:spcPts val="0"/>
                        </a:spcBef>
                        <a:spcAft>
                          <a:spcPts val="0"/>
                        </a:spcAft>
                      </a:pPr>
                      <a:r>
                        <a:rPr lang="en-US" sz="2400" dirty="0">
                          <a:effectLst/>
                        </a:rPr>
                        <a:t>Course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PLO 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PLO 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PLO 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PLO 4</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PLO 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PLO 6</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64820">
                <a:tc>
                  <a:txBody>
                    <a:bodyPr/>
                    <a:lstStyle/>
                    <a:p>
                      <a:pPr marL="0" marR="0" algn="ctr">
                        <a:lnSpc>
                          <a:spcPct val="107000"/>
                        </a:lnSpc>
                        <a:spcBef>
                          <a:spcPts val="0"/>
                        </a:spcBef>
                        <a:spcAft>
                          <a:spcPts val="0"/>
                        </a:spcAft>
                      </a:pPr>
                      <a:r>
                        <a:rPr lang="en-US" sz="2400">
                          <a:effectLst/>
                        </a:rPr>
                        <a:t>100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I</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64820">
                <a:tc>
                  <a:txBody>
                    <a:bodyPr/>
                    <a:lstStyle/>
                    <a:p>
                      <a:pPr marL="0" marR="0" algn="ctr">
                        <a:lnSpc>
                          <a:spcPct val="107000"/>
                        </a:lnSpc>
                        <a:spcBef>
                          <a:spcPts val="0"/>
                        </a:spcBef>
                        <a:spcAft>
                          <a:spcPts val="0"/>
                        </a:spcAft>
                      </a:pPr>
                      <a:r>
                        <a:rPr lang="en-US" sz="2400">
                          <a:effectLst/>
                        </a:rPr>
                        <a:t>101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R, M</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64820">
                <a:tc>
                  <a:txBody>
                    <a:bodyPr/>
                    <a:lstStyle/>
                    <a:p>
                      <a:pPr marL="0" marR="0" algn="ctr">
                        <a:lnSpc>
                          <a:spcPct val="107000"/>
                        </a:lnSpc>
                        <a:spcBef>
                          <a:spcPts val="0"/>
                        </a:spcBef>
                        <a:spcAft>
                          <a:spcPts val="0"/>
                        </a:spcAft>
                      </a:pPr>
                      <a:r>
                        <a:rPr lang="en-US" sz="2400">
                          <a:effectLst/>
                        </a:rPr>
                        <a:t>102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I, R, M</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64820">
                <a:tc>
                  <a:txBody>
                    <a:bodyPr/>
                    <a:lstStyle/>
                    <a:p>
                      <a:pPr marL="0" marR="0" algn="ctr">
                        <a:lnSpc>
                          <a:spcPct val="107000"/>
                        </a:lnSpc>
                        <a:spcBef>
                          <a:spcPts val="0"/>
                        </a:spcBef>
                        <a:spcAft>
                          <a:spcPts val="0"/>
                        </a:spcAft>
                      </a:pPr>
                      <a:r>
                        <a:rPr lang="en-US" sz="2400">
                          <a:effectLst/>
                        </a:rPr>
                        <a:t>103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I, R</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64820">
                <a:tc>
                  <a:txBody>
                    <a:bodyPr/>
                    <a:lstStyle/>
                    <a:p>
                      <a:pPr marL="0" marR="0" algn="ctr">
                        <a:lnSpc>
                          <a:spcPct val="107000"/>
                        </a:lnSpc>
                        <a:spcBef>
                          <a:spcPts val="0"/>
                        </a:spcBef>
                        <a:spcAft>
                          <a:spcPts val="0"/>
                        </a:spcAft>
                      </a:pPr>
                      <a:r>
                        <a:rPr lang="en-US" sz="2400">
                          <a:effectLst/>
                        </a:rPr>
                        <a:t>203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R, M</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64820">
                <a:tc>
                  <a:txBody>
                    <a:bodyPr/>
                    <a:lstStyle/>
                    <a:p>
                      <a:pPr marL="0" marR="0" algn="ctr">
                        <a:lnSpc>
                          <a:spcPct val="107000"/>
                        </a:lnSpc>
                        <a:spcBef>
                          <a:spcPts val="0"/>
                        </a:spcBef>
                        <a:spcAft>
                          <a:spcPts val="0"/>
                        </a:spcAft>
                      </a:pPr>
                      <a:r>
                        <a:rPr lang="en-US" sz="2400">
                          <a:effectLst/>
                        </a:rPr>
                        <a:t>230A</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I, R</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64820">
                <a:tc>
                  <a:txBody>
                    <a:bodyPr/>
                    <a:lstStyle/>
                    <a:p>
                      <a:pPr marL="0" marR="0" algn="ctr">
                        <a:lnSpc>
                          <a:spcPct val="107000"/>
                        </a:lnSpc>
                        <a:spcBef>
                          <a:spcPts val="0"/>
                        </a:spcBef>
                        <a:spcAft>
                          <a:spcPts val="0"/>
                        </a:spcAft>
                      </a:pPr>
                      <a:r>
                        <a:rPr lang="en-US" sz="2400">
                          <a:effectLst/>
                        </a:rPr>
                        <a:t>230B</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R, M</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64820">
                <a:tc>
                  <a:txBody>
                    <a:bodyPr/>
                    <a:lstStyle/>
                    <a:p>
                      <a:pPr marL="0" marR="0" algn="ctr">
                        <a:lnSpc>
                          <a:spcPct val="107000"/>
                        </a:lnSpc>
                        <a:spcBef>
                          <a:spcPts val="0"/>
                        </a:spcBef>
                        <a:spcAft>
                          <a:spcPts val="0"/>
                        </a:spcAft>
                      </a:pPr>
                      <a:r>
                        <a:rPr lang="en-US" sz="2400">
                          <a:effectLst/>
                        </a:rPr>
                        <a:t>280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I, R, M</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64820">
                <a:tc>
                  <a:txBody>
                    <a:bodyPr/>
                    <a:lstStyle/>
                    <a:p>
                      <a:pPr marL="0" marR="0" algn="ctr">
                        <a:lnSpc>
                          <a:spcPct val="107000"/>
                        </a:lnSpc>
                        <a:spcBef>
                          <a:spcPts val="0"/>
                        </a:spcBef>
                        <a:spcAft>
                          <a:spcPts val="0"/>
                        </a:spcAft>
                      </a:pPr>
                      <a:r>
                        <a:rPr lang="en-US" sz="2400">
                          <a:effectLst/>
                        </a:rPr>
                        <a:t>290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I, R, M</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4" name="Title 2"/>
          <p:cNvSpPr>
            <a:spLocks noGrp="1"/>
          </p:cNvSpPr>
          <p:nvPr>
            <p:ph type="title"/>
          </p:nvPr>
        </p:nvSpPr>
        <p:spPr>
          <a:xfrm>
            <a:off x="1141412" y="533400"/>
            <a:ext cx="10360501" cy="736600"/>
          </a:xfrm>
        </p:spPr>
        <p:txBody>
          <a:bodyPr/>
          <a:lstStyle/>
          <a:p>
            <a:r>
              <a:rPr lang="en-US" b="1" dirty="0" smtClean="0"/>
              <a:t>Curriculum Map 2</a:t>
            </a:r>
            <a:endParaRPr lang="en-US" b="1" dirty="0"/>
          </a:p>
        </p:txBody>
      </p:sp>
    </p:spTree>
    <p:extLst>
      <p:ext uri="{BB962C8B-B14F-4D97-AF65-F5344CB8AC3E}">
        <p14:creationId xmlns:p14="http://schemas.microsoft.com/office/powerpoint/2010/main" val="4171993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271624857"/>
              </p:ext>
            </p:extLst>
          </p:nvPr>
        </p:nvGraphicFramePr>
        <p:xfrm>
          <a:off x="1446210" y="1524000"/>
          <a:ext cx="10055702" cy="4724400"/>
        </p:xfrm>
        <a:graphic>
          <a:graphicData uri="http://schemas.openxmlformats.org/drawingml/2006/table">
            <a:tbl>
              <a:tblPr firstRow="1" firstCol="1" bandRow="1">
                <a:tableStyleId>{5C22544A-7EE6-4342-B048-85BDC9FD1C3A}</a:tableStyleId>
              </a:tblPr>
              <a:tblGrid>
                <a:gridCol w="1675592"/>
                <a:gridCol w="1675592"/>
                <a:gridCol w="1675592"/>
                <a:gridCol w="1675592"/>
                <a:gridCol w="1676667"/>
                <a:gridCol w="1676667"/>
              </a:tblGrid>
              <a:tr h="472440">
                <a:tc>
                  <a:txBody>
                    <a:bodyPr/>
                    <a:lstStyle/>
                    <a:p>
                      <a:pPr marL="0" marR="0" algn="ctr">
                        <a:lnSpc>
                          <a:spcPct val="107000"/>
                        </a:lnSpc>
                        <a:spcBef>
                          <a:spcPts val="0"/>
                        </a:spcBef>
                        <a:spcAft>
                          <a:spcPts val="0"/>
                        </a:spcAft>
                      </a:pPr>
                      <a:r>
                        <a:rPr lang="en-US" sz="2400" dirty="0">
                          <a:effectLst/>
                        </a:rPr>
                        <a:t>Course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PLO 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PLO 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PLO 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PLO 4</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PLO 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72440">
                <a:tc>
                  <a:txBody>
                    <a:bodyPr/>
                    <a:lstStyle/>
                    <a:p>
                      <a:pPr marL="0" marR="0" algn="ctr">
                        <a:lnSpc>
                          <a:spcPct val="107000"/>
                        </a:lnSpc>
                        <a:spcBef>
                          <a:spcPts val="0"/>
                        </a:spcBef>
                        <a:spcAft>
                          <a:spcPts val="0"/>
                        </a:spcAft>
                      </a:pPr>
                      <a:r>
                        <a:rPr lang="en-US" sz="2400">
                          <a:effectLst/>
                        </a:rPr>
                        <a:t>100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I</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I</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I</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I</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I</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72440">
                <a:tc>
                  <a:txBody>
                    <a:bodyPr/>
                    <a:lstStyle/>
                    <a:p>
                      <a:pPr marL="0" marR="0" algn="ctr">
                        <a:lnSpc>
                          <a:spcPct val="107000"/>
                        </a:lnSpc>
                        <a:spcBef>
                          <a:spcPts val="0"/>
                        </a:spcBef>
                        <a:spcAft>
                          <a:spcPts val="0"/>
                        </a:spcAft>
                      </a:pPr>
                      <a:r>
                        <a:rPr lang="en-US" sz="2400">
                          <a:effectLst/>
                        </a:rPr>
                        <a:t>101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R</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R</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R</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72440">
                <a:tc>
                  <a:txBody>
                    <a:bodyPr/>
                    <a:lstStyle/>
                    <a:p>
                      <a:pPr marL="0" marR="0" algn="ctr">
                        <a:lnSpc>
                          <a:spcPct val="107000"/>
                        </a:lnSpc>
                        <a:spcBef>
                          <a:spcPts val="0"/>
                        </a:spcBef>
                        <a:spcAft>
                          <a:spcPts val="0"/>
                        </a:spcAft>
                      </a:pPr>
                      <a:r>
                        <a:rPr lang="en-US" sz="2400">
                          <a:effectLst/>
                        </a:rPr>
                        <a:t>102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R</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R</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R</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R</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72440">
                <a:tc>
                  <a:txBody>
                    <a:bodyPr/>
                    <a:lstStyle/>
                    <a:p>
                      <a:pPr marL="0" marR="0" algn="ctr">
                        <a:lnSpc>
                          <a:spcPct val="107000"/>
                        </a:lnSpc>
                        <a:spcBef>
                          <a:spcPts val="0"/>
                        </a:spcBef>
                        <a:spcAft>
                          <a:spcPts val="0"/>
                        </a:spcAft>
                      </a:pPr>
                      <a:r>
                        <a:rPr lang="en-US" sz="2400">
                          <a:effectLst/>
                        </a:rPr>
                        <a:t>103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R</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R</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R</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72440">
                <a:tc>
                  <a:txBody>
                    <a:bodyPr/>
                    <a:lstStyle/>
                    <a:p>
                      <a:pPr marL="0" marR="0" algn="ctr">
                        <a:lnSpc>
                          <a:spcPct val="107000"/>
                        </a:lnSpc>
                        <a:spcBef>
                          <a:spcPts val="0"/>
                        </a:spcBef>
                        <a:spcAft>
                          <a:spcPts val="0"/>
                        </a:spcAft>
                      </a:pPr>
                      <a:r>
                        <a:rPr lang="en-US" sz="2400">
                          <a:effectLst/>
                        </a:rPr>
                        <a:t>200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R</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R</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R</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R</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72440">
                <a:tc>
                  <a:txBody>
                    <a:bodyPr/>
                    <a:lstStyle/>
                    <a:p>
                      <a:pPr marL="0" marR="0" algn="ctr">
                        <a:lnSpc>
                          <a:spcPct val="107000"/>
                        </a:lnSpc>
                        <a:spcBef>
                          <a:spcPts val="0"/>
                        </a:spcBef>
                        <a:spcAft>
                          <a:spcPts val="0"/>
                        </a:spcAft>
                      </a:pPr>
                      <a:r>
                        <a:rPr lang="en-US" sz="2400">
                          <a:effectLst/>
                        </a:rPr>
                        <a:t>229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R</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R</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R</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R</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72440">
                <a:tc>
                  <a:txBody>
                    <a:bodyPr/>
                    <a:lstStyle/>
                    <a:p>
                      <a:pPr marL="0" marR="0" algn="ctr">
                        <a:lnSpc>
                          <a:spcPct val="107000"/>
                        </a:lnSpc>
                        <a:spcBef>
                          <a:spcPts val="0"/>
                        </a:spcBef>
                        <a:spcAft>
                          <a:spcPts val="0"/>
                        </a:spcAft>
                      </a:pPr>
                      <a:r>
                        <a:rPr lang="en-US" sz="2400">
                          <a:effectLst/>
                        </a:rPr>
                        <a:t>230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R</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R</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R</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R</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72440">
                <a:tc>
                  <a:txBody>
                    <a:bodyPr/>
                    <a:lstStyle/>
                    <a:p>
                      <a:pPr marL="0" marR="0" algn="ctr">
                        <a:lnSpc>
                          <a:spcPct val="107000"/>
                        </a:lnSpc>
                        <a:spcBef>
                          <a:spcPts val="0"/>
                        </a:spcBef>
                        <a:spcAft>
                          <a:spcPts val="0"/>
                        </a:spcAft>
                      </a:pPr>
                      <a:r>
                        <a:rPr lang="en-US" sz="2400">
                          <a:effectLst/>
                        </a:rPr>
                        <a:t>280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R</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R</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R</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72440">
                <a:tc>
                  <a:txBody>
                    <a:bodyPr/>
                    <a:lstStyle/>
                    <a:p>
                      <a:pPr marL="0" marR="0" algn="ctr">
                        <a:lnSpc>
                          <a:spcPct val="107000"/>
                        </a:lnSpc>
                        <a:spcBef>
                          <a:spcPts val="0"/>
                        </a:spcBef>
                        <a:spcAft>
                          <a:spcPts val="0"/>
                        </a:spcAft>
                      </a:pPr>
                      <a:r>
                        <a:rPr lang="en-US" sz="2400">
                          <a:effectLst/>
                        </a:rPr>
                        <a:t>290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M</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M</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M</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M</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M</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4" name="Title 2"/>
          <p:cNvSpPr>
            <a:spLocks noGrp="1"/>
          </p:cNvSpPr>
          <p:nvPr>
            <p:ph type="title"/>
          </p:nvPr>
        </p:nvSpPr>
        <p:spPr>
          <a:xfrm>
            <a:off x="1141412" y="533400"/>
            <a:ext cx="10360501" cy="736600"/>
          </a:xfrm>
        </p:spPr>
        <p:txBody>
          <a:bodyPr/>
          <a:lstStyle/>
          <a:p>
            <a:r>
              <a:rPr lang="en-US" b="1" dirty="0" smtClean="0"/>
              <a:t>Curriculum Map 3</a:t>
            </a:r>
            <a:endParaRPr lang="en-US" b="1" dirty="0"/>
          </a:p>
        </p:txBody>
      </p:sp>
    </p:spTree>
    <p:extLst>
      <p:ext uri="{BB962C8B-B14F-4D97-AF65-F5344CB8AC3E}">
        <p14:creationId xmlns:p14="http://schemas.microsoft.com/office/powerpoint/2010/main" val="2297411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6600" b="1" dirty="0" smtClean="0"/>
              <a:t>Part III</a:t>
            </a:r>
            <a:endParaRPr lang="en-US" sz="6600" b="1" dirty="0"/>
          </a:p>
        </p:txBody>
      </p:sp>
      <p:sp>
        <p:nvSpPr>
          <p:cNvPr id="5" name="Text Placeholder 4"/>
          <p:cNvSpPr>
            <a:spLocks noGrp="1"/>
          </p:cNvSpPr>
          <p:nvPr>
            <p:ph type="body" idx="1"/>
          </p:nvPr>
        </p:nvSpPr>
        <p:spPr/>
        <p:txBody>
          <a:bodyPr/>
          <a:lstStyle/>
          <a:p>
            <a:r>
              <a:rPr lang="en-US" b="1" dirty="0" smtClean="0"/>
              <a:t>Best practices</a:t>
            </a:r>
            <a:endParaRPr lang="en-US" b="1" dirty="0"/>
          </a:p>
        </p:txBody>
      </p:sp>
    </p:spTree>
    <p:extLst>
      <p:ext uri="{BB962C8B-B14F-4D97-AF65-F5344CB8AC3E}">
        <p14:creationId xmlns:p14="http://schemas.microsoft.com/office/powerpoint/2010/main" val="2386203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smtClean="0"/>
              <a:t>LEARNING OBJECTIVES</a:t>
            </a:r>
            <a:endParaRPr lang="en-US" b="1" dirty="0"/>
          </a:p>
        </p:txBody>
      </p:sp>
      <p:sp>
        <p:nvSpPr>
          <p:cNvPr id="14" name="Content Placeholder 13"/>
          <p:cNvSpPr>
            <a:spLocks noGrp="1"/>
          </p:cNvSpPr>
          <p:nvPr>
            <p:ph idx="1"/>
          </p:nvPr>
        </p:nvSpPr>
        <p:spPr/>
        <p:txBody>
          <a:bodyPr/>
          <a:lstStyle/>
          <a:p>
            <a:pPr marL="0" indent="0">
              <a:buNone/>
            </a:pPr>
            <a:r>
              <a:rPr lang="en-US" dirty="0" smtClean="0"/>
              <a:t>By the </a:t>
            </a:r>
            <a:r>
              <a:rPr lang="en-US" dirty="0"/>
              <a:t>end of the workshop, </a:t>
            </a:r>
            <a:r>
              <a:rPr lang="en-US" dirty="0" smtClean="0"/>
              <a:t>participants will be able to:</a:t>
            </a:r>
            <a:endParaRPr lang="en-US" dirty="0"/>
          </a:p>
          <a:p>
            <a:r>
              <a:rPr lang="en-US" dirty="0" smtClean="0"/>
              <a:t>Summarize </a:t>
            </a:r>
            <a:r>
              <a:rPr lang="en-US" dirty="0"/>
              <a:t>the </a:t>
            </a:r>
            <a:r>
              <a:rPr lang="en-US" dirty="0" smtClean="0"/>
              <a:t>purposes of curriculum mapping in academic program assessment.</a:t>
            </a:r>
          </a:p>
          <a:p>
            <a:r>
              <a:rPr lang="en-US" dirty="0" smtClean="0"/>
              <a:t>Explain the criteria for an effective curriculum map. </a:t>
            </a:r>
          </a:p>
          <a:p>
            <a:r>
              <a:rPr lang="en-US" dirty="0" smtClean="0"/>
              <a:t>Create </a:t>
            </a:r>
            <a:r>
              <a:rPr lang="en-US" dirty="0"/>
              <a:t>a curriculum map</a:t>
            </a:r>
            <a:r>
              <a:rPr lang="en-US" dirty="0" smtClean="0"/>
              <a:t>.</a:t>
            </a:r>
          </a:p>
        </p:txBody>
      </p:sp>
    </p:spTree>
    <p:extLst>
      <p:ext uri="{BB962C8B-B14F-4D97-AF65-F5344CB8AC3E}">
        <p14:creationId xmlns:p14="http://schemas.microsoft.com/office/powerpoint/2010/main" val="2809609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t>Good Practices </a:t>
            </a:r>
            <a:endParaRPr lang="en-US" sz="4400" b="1" dirty="0"/>
          </a:p>
        </p:txBody>
      </p:sp>
      <p:sp>
        <p:nvSpPr>
          <p:cNvPr id="3" name="Content Placeholder 2"/>
          <p:cNvSpPr>
            <a:spLocks noGrp="1"/>
          </p:cNvSpPr>
          <p:nvPr>
            <p:ph idx="1"/>
          </p:nvPr>
        </p:nvSpPr>
        <p:spPr/>
        <p:txBody>
          <a:bodyPr>
            <a:normAutofit/>
          </a:bodyPr>
          <a:lstStyle/>
          <a:p>
            <a:r>
              <a:rPr lang="en-US" b="1" dirty="0" smtClean="0">
                <a:solidFill>
                  <a:schemeClr val="accent6">
                    <a:lumMod val="60000"/>
                    <a:lumOff val="40000"/>
                  </a:schemeClr>
                </a:solidFill>
              </a:rPr>
              <a:t>Build in practice and multiple learning trials for students</a:t>
            </a:r>
            <a:r>
              <a:rPr lang="en-US" dirty="0" smtClean="0"/>
              <a:t>: I, R, M. </a:t>
            </a:r>
          </a:p>
          <a:p>
            <a:r>
              <a:rPr lang="en-US" b="1" dirty="0" smtClean="0">
                <a:solidFill>
                  <a:schemeClr val="accent6">
                    <a:lumMod val="60000"/>
                    <a:lumOff val="40000"/>
                  </a:schemeClr>
                </a:solidFill>
              </a:rPr>
              <a:t>Allow faculty </a:t>
            </a:r>
            <a:r>
              <a:rPr lang="en-US" b="1" dirty="0">
                <a:solidFill>
                  <a:schemeClr val="accent6">
                    <a:lumMod val="60000"/>
                    <a:lumOff val="40000"/>
                  </a:schemeClr>
                </a:solidFill>
              </a:rPr>
              <a:t>members to teach to their strengths </a:t>
            </a:r>
            <a:r>
              <a:rPr lang="en-US" dirty="0"/>
              <a:t>(note: </a:t>
            </a:r>
            <a:r>
              <a:rPr lang="en-US" i="1" dirty="0"/>
              <a:t>each person need not cover all outcomes in a single course</a:t>
            </a:r>
            <a:r>
              <a:rPr lang="en-US" dirty="0"/>
              <a:t>). </a:t>
            </a:r>
          </a:p>
          <a:p>
            <a:r>
              <a:rPr lang="en-US" b="1" dirty="0" smtClean="0">
                <a:solidFill>
                  <a:schemeClr val="accent6">
                    <a:lumMod val="60000"/>
                    <a:lumOff val="40000"/>
                  </a:schemeClr>
                </a:solidFill>
              </a:rPr>
              <a:t>Set </a:t>
            </a:r>
            <a:r>
              <a:rPr lang="en-US" b="1" dirty="0">
                <a:solidFill>
                  <a:schemeClr val="accent6">
                    <a:lumMod val="60000"/>
                    <a:lumOff val="40000"/>
                  </a:schemeClr>
                </a:solidFill>
              </a:rPr>
              <a:t>priorities as a department/program</a:t>
            </a:r>
            <a:r>
              <a:rPr lang="en-US" dirty="0"/>
              <a:t>. Everyone working together toward common outcomes can increase the likelihood that students will meet or exceed expectations.</a:t>
            </a:r>
          </a:p>
          <a:p>
            <a:r>
              <a:rPr lang="en-US" b="1" dirty="0">
                <a:solidFill>
                  <a:schemeClr val="accent6">
                    <a:lumMod val="60000"/>
                    <a:lumOff val="40000"/>
                  </a:schemeClr>
                </a:solidFill>
              </a:rPr>
              <a:t>Communicate</a:t>
            </a:r>
            <a:r>
              <a:rPr lang="en-US" dirty="0">
                <a:solidFill>
                  <a:schemeClr val="accent6">
                    <a:lumMod val="60000"/>
                    <a:lumOff val="40000"/>
                  </a:schemeClr>
                </a:solidFill>
              </a:rPr>
              <a:t>: </a:t>
            </a:r>
            <a:r>
              <a:rPr lang="en-US" dirty="0" smtClean="0">
                <a:solidFill>
                  <a:schemeClr val="accent6">
                    <a:lumMod val="60000"/>
                    <a:lumOff val="40000"/>
                  </a:schemeClr>
                </a:solidFill>
              </a:rPr>
              <a:t> </a:t>
            </a:r>
            <a:r>
              <a:rPr lang="en-US" dirty="0" smtClean="0"/>
              <a:t>Publish </a:t>
            </a:r>
            <a:r>
              <a:rPr lang="en-US" dirty="0"/>
              <a:t>the curriculum map and </a:t>
            </a:r>
            <a:r>
              <a:rPr lang="en-US" dirty="0" smtClean="0"/>
              <a:t>make available to all students and faculty.   </a:t>
            </a:r>
            <a:endParaRPr lang="en-US" dirty="0"/>
          </a:p>
          <a:p>
            <a:endParaRPr lang="en-US" dirty="0"/>
          </a:p>
        </p:txBody>
      </p:sp>
    </p:spTree>
    <p:extLst>
      <p:ext uri="{BB962C8B-B14F-4D97-AF65-F5344CB8AC3E}">
        <p14:creationId xmlns:p14="http://schemas.microsoft.com/office/powerpoint/2010/main" val="4153119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PLANNING:  CURRICULUM MAPPING SESSIONS</a:t>
            </a:r>
            <a:endParaRPr lang="en-US" b="1"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sz="3200" b="1" dirty="0" smtClean="0">
                <a:solidFill>
                  <a:schemeClr val="accent4"/>
                </a:solidFill>
              </a:rPr>
              <a:t>What to bring: </a:t>
            </a:r>
          </a:p>
          <a:p>
            <a:r>
              <a:rPr lang="en-US" dirty="0"/>
              <a:t>1 faculty member for each course in the program. </a:t>
            </a:r>
          </a:p>
          <a:p>
            <a:r>
              <a:rPr lang="en-US" dirty="0" smtClean="0"/>
              <a:t>Finalized program student learning outcomes </a:t>
            </a:r>
          </a:p>
          <a:p>
            <a:r>
              <a:rPr lang="en-US" dirty="0" smtClean="0"/>
              <a:t>Syllabi and/or assignments </a:t>
            </a:r>
          </a:p>
          <a:p>
            <a:r>
              <a:rPr lang="en-US" dirty="0" smtClean="0"/>
              <a:t>Course student learning outcomes (ACGM or WECM)</a:t>
            </a:r>
          </a:p>
          <a:p>
            <a:pPr marL="0" indent="0">
              <a:buNone/>
            </a:pPr>
            <a:endParaRPr lang="en-US" dirty="0" smtClean="0"/>
          </a:p>
          <a:p>
            <a:endParaRPr lang="en-US" dirty="0"/>
          </a:p>
        </p:txBody>
      </p:sp>
    </p:spTree>
    <p:extLst>
      <p:ext uri="{BB962C8B-B14F-4D97-AF65-F5344CB8AC3E}">
        <p14:creationId xmlns:p14="http://schemas.microsoft.com/office/powerpoint/2010/main" val="3426542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2396" y="0"/>
            <a:ext cx="10360501" cy="1223963"/>
          </a:xfrm>
        </p:spPr>
        <p:txBody>
          <a:bodyPr>
            <a:normAutofit/>
          </a:bodyPr>
          <a:lstStyle/>
          <a:p>
            <a:r>
              <a:rPr lang="en-US" sz="4400" b="1" dirty="0" smtClean="0">
                <a:solidFill>
                  <a:schemeClr val="accent6"/>
                </a:solidFill>
              </a:rPr>
              <a:t>Resources and References</a:t>
            </a:r>
            <a:endParaRPr lang="en-US" sz="4400" b="1" dirty="0">
              <a:solidFill>
                <a:schemeClr val="accent6"/>
              </a:solidFill>
            </a:endParaRPr>
          </a:p>
        </p:txBody>
      </p:sp>
      <p:sp>
        <p:nvSpPr>
          <p:cNvPr id="4" name="Content Placeholder 3"/>
          <p:cNvSpPr>
            <a:spLocks noGrp="1"/>
          </p:cNvSpPr>
          <p:nvPr>
            <p:ph idx="1"/>
          </p:nvPr>
        </p:nvSpPr>
        <p:spPr>
          <a:xfrm>
            <a:off x="1218883" y="1295400"/>
            <a:ext cx="10360501" cy="4868669"/>
          </a:xfrm>
        </p:spPr>
        <p:txBody>
          <a:bodyPr/>
          <a:lstStyle/>
          <a:p>
            <a:r>
              <a:rPr lang="en-US" b="1" dirty="0" smtClean="0"/>
              <a:t>University of Hawaii-</a:t>
            </a:r>
            <a:r>
              <a:rPr lang="en-US" b="1" dirty="0" err="1" smtClean="0"/>
              <a:t>Manoa</a:t>
            </a:r>
            <a:r>
              <a:rPr lang="en-US" b="1" dirty="0" smtClean="0"/>
              <a:t> (2013). Assessment How-to: Curriculum </a:t>
            </a:r>
            <a:r>
              <a:rPr lang="en-US" b="1" dirty="0"/>
              <a:t>Mapping / Curriculum </a:t>
            </a:r>
            <a:r>
              <a:rPr lang="en-US" b="1" dirty="0" smtClean="0"/>
              <a:t>Matrix. </a:t>
            </a:r>
            <a:r>
              <a:rPr lang="en-US" b="1" dirty="0" smtClean="0">
                <a:hlinkClick r:id="rId3"/>
              </a:rPr>
              <a:t>LINK</a:t>
            </a:r>
            <a:endParaRPr lang="en-US" b="1" dirty="0" smtClean="0"/>
          </a:p>
          <a:p>
            <a:r>
              <a:rPr lang="en-US" dirty="0"/>
              <a:t>Allen, M. J. (2015). </a:t>
            </a:r>
            <a:r>
              <a:rPr lang="en-US" dirty="0">
                <a:hlinkClick r:id="rId4"/>
              </a:rPr>
              <a:t>Ensuring Curriculum Alignment</a:t>
            </a:r>
            <a:r>
              <a:rPr lang="en-US" dirty="0"/>
              <a:t>. </a:t>
            </a:r>
            <a:r>
              <a:rPr lang="en-US" dirty="0" smtClean="0"/>
              <a:t>SACSCOC </a:t>
            </a:r>
            <a:r>
              <a:rPr lang="en-US" dirty="0"/>
              <a:t>Summer Institute. </a:t>
            </a:r>
          </a:p>
          <a:p>
            <a:r>
              <a:rPr lang="en-US" b="1" dirty="0" smtClean="0"/>
              <a:t>DMC Assessment of Student Learning Committee</a:t>
            </a:r>
          </a:p>
          <a:p>
            <a:r>
              <a:rPr lang="en-US" b="1" dirty="0" smtClean="0"/>
              <a:t>DMC General Education Committee </a:t>
            </a:r>
          </a:p>
          <a:p>
            <a:r>
              <a:rPr lang="en-US" b="1" dirty="0" smtClean="0"/>
              <a:t>DMC Canvas Assessment Handbook (</a:t>
            </a:r>
            <a:r>
              <a:rPr lang="en-US" b="1" i="1" dirty="0" smtClean="0"/>
              <a:t>coming soon!</a:t>
            </a:r>
            <a:r>
              <a:rPr lang="en-US" b="1" dirty="0" smtClean="0"/>
              <a:t>)</a:t>
            </a:r>
            <a:endParaRPr lang="en-US" b="1" dirty="0"/>
          </a:p>
          <a:p>
            <a:endParaRPr lang="en-US" dirty="0"/>
          </a:p>
        </p:txBody>
      </p:sp>
      <p:sp>
        <p:nvSpPr>
          <p:cNvPr id="3" name="TextBox 2"/>
          <p:cNvSpPr txBox="1"/>
          <p:nvPr/>
        </p:nvSpPr>
        <p:spPr>
          <a:xfrm>
            <a:off x="8304212" y="5105400"/>
            <a:ext cx="3493186" cy="1477328"/>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US" sz="1800" dirty="0">
                <a:latin typeface="Berlin Sans FB" panose="020E0602020502020306" pitchFamily="34" charset="0"/>
                <a:cs typeface="Aharoni" panose="02010803020104030203" pitchFamily="2" charset="-79"/>
              </a:rPr>
              <a:t>The </a:t>
            </a:r>
            <a:r>
              <a:rPr lang="en-US" sz="1800" dirty="0" smtClean="0">
                <a:latin typeface="Berlin Sans FB" panose="020E0602020502020306" pitchFamily="34" charset="0"/>
                <a:cs typeface="Aharoni" panose="02010803020104030203" pitchFamily="2" charset="-79"/>
              </a:rPr>
              <a:t>Office of Assessment or Gen Ed Committee can </a:t>
            </a:r>
            <a:r>
              <a:rPr lang="en-US" sz="1800" dirty="0">
                <a:latin typeface="Berlin Sans FB" panose="020E0602020502020306" pitchFamily="34" charset="0"/>
                <a:cs typeface="Aharoni" panose="02010803020104030203" pitchFamily="2" charset="-79"/>
              </a:rPr>
              <a:t>tailor a curriculum mapping workshop for your program. Call or email </a:t>
            </a:r>
            <a:r>
              <a:rPr lang="en-US" sz="1800" dirty="0" smtClean="0">
                <a:latin typeface="Berlin Sans FB" panose="020E0602020502020306" pitchFamily="34" charset="0"/>
                <a:cs typeface="Aharoni" panose="02010803020104030203" pitchFamily="2" charset="-79"/>
                <a:hlinkClick r:id="rId5"/>
              </a:rPr>
              <a:t>jdowns2@delmar.edu</a:t>
            </a:r>
            <a:r>
              <a:rPr lang="en-US" sz="1800" dirty="0" smtClean="0">
                <a:latin typeface="Berlin Sans FB" panose="020E0602020502020306" pitchFamily="34" charset="0"/>
                <a:cs typeface="Aharoni" panose="02010803020104030203" pitchFamily="2" charset="-79"/>
              </a:rPr>
              <a:t> to </a:t>
            </a:r>
            <a:r>
              <a:rPr lang="en-US" sz="1800" dirty="0">
                <a:latin typeface="Berlin Sans FB" panose="020E0602020502020306" pitchFamily="34" charset="0"/>
                <a:cs typeface="Aharoni" panose="02010803020104030203" pitchFamily="2" charset="-79"/>
              </a:rPr>
              <a:t>schedule.</a:t>
            </a:r>
          </a:p>
        </p:txBody>
      </p:sp>
    </p:spTree>
    <p:extLst>
      <p:ext uri="{BB962C8B-B14F-4D97-AF65-F5344CB8AC3E}">
        <p14:creationId xmlns:p14="http://schemas.microsoft.com/office/powerpoint/2010/main" val="597719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912812" y="147637"/>
            <a:ext cx="10360501" cy="1223963"/>
          </a:xfrm>
        </p:spPr>
        <p:txBody>
          <a:bodyPr>
            <a:normAutofit/>
          </a:bodyPr>
          <a:lstStyle/>
          <a:p>
            <a:r>
              <a:rPr lang="en-US" sz="4800" b="1" dirty="0" smtClean="0"/>
              <a:t>AGENDA</a:t>
            </a:r>
            <a:endParaRPr lang="en-US" sz="4800" b="1" dirty="0"/>
          </a:p>
        </p:txBody>
      </p:sp>
      <p:grpSp>
        <p:nvGrpSpPr>
          <p:cNvPr id="30" name="Group 29"/>
          <p:cNvGrpSpPr/>
          <p:nvPr/>
        </p:nvGrpSpPr>
        <p:grpSpPr>
          <a:xfrm>
            <a:off x="2360612" y="1514497"/>
            <a:ext cx="8117709" cy="4657703"/>
            <a:chOff x="2360612" y="1600200"/>
            <a:chExt cx="8117709" cy="4657703"/>
          </a:xfrm>
        </p:grpSpPr>
        <p:sp>
          <p:nvSpPr>
            <p:cNvPr id="29" name="Rectangle 28"/>
            <p:cNvSpPr/>
            <p:nvPr/>
          </p:nvSpPr>
          <p:spPr>
            <a:xfrm>
              <a:off x="3300154" y="3488873"/>
              <a:ext cx="2940051" cy="199615"/>
            </a:xfrm>
            <a:prstGeom prst="rect">
              <a:avLst/>
            </a:prstGeom>
            <a:solidFill>
              <a:schemeClr val="accent4"/>
            </a:solidFill>
          </p:spPr>
          <p:style>
            <a:lnRef idx="0">
              <a:schemeClr val="lt1">
                <a:hueOff val="0"/>
                <a:satOff val="0"/>
                <a:lumOff val="0"/>
                <a:alphaOff val="0"/>
              </a:schemeClr>
            </a:lnRef>
            <a:fillRef idx="1">
              <a:schemeClr val="accent3">
                <a:hueOff val="-3918231"/>
                <a:satOff val="-6966"/>
                <a:lumOff val="4482"/>
                <a:alphaOff val="0"/>
              </a:schemeClr>
            </a:fillRef>
            <a:effectRef idx="0">
              <a:schemeClr val="accent3">
                <a:hueOff val="-3918231"/>
                <a:satOff val="-6966"/>
                <a:lumOff val="4482"/>
                <a:alphaOff val="0"/>
              </a:schemeClr>
            </a:effectRef>
            <a:fontRef idx="minor">
              <a:schemeClr val="lt1">
                <a:hueOff val="0"/>
                <a:satOff val="0"/>
                <a:lumOff val="0"/>
                <a:alphaOff val="0"/>
              </a:schemeClr>
            </a:fontRef>
          </p:style>
        </p:sp>
        <p:grpSp>
          <p:nvGrpSpPr>
            <p:cNvPr id="28" name="Group 27"/>
            <p:cNvGrpSpPr/>
            <p:nvPr/>
          </p:nvGrpSpPr>
          <p:grpSpPr>
            <a:xfrm>
              <a:off x="2360612" y="1600200"/>
              <a:ext cx="8117709" cy="4657703"/>
              <a:chOff x="3812498" y="1143622"/>
              <a:chExt cx="8117709" cy="4657703"/>
            </a:xfrm>
          </p:grpSpPr>
          <p:sp>
            <p:nvSpPr>
              <p:cNvPr id="26" name="Rectangle 25"/>
              <p:cNvSpPr/>
              <p:nvPr/>
            </p:nvSpPr>
            <p:spPr>
              <a:xfrm>
                <a:off x="8242228" y="5356051"/>
                <a:ext cx="2940051" cy="199615"/>
              </a:xfrm>
              <a:prstGeom prst="rect">
                <a:avLst/>
              </a:prstGeom>
              <a:solidFill>
                <a:srgbClr val="7030A0"/>
              </a:solidFill>
            </p:spPr>
            <p:style>
              <a:lnRef idx="0">
                <a:schemeClr val="lt1">
                  <a:hueOff val="0"/>
                  <a:satOff val="0"/>
                  <a:lumOff val="0"/>
                  <a:alphaOff val="0"/>
                </a:schemeClr>
              </a:lnRef>
              <a:fillRef idx="1">
                <a:schemeClr val="accent3">
                  <a:hueOff val="-3918231"/>
                  <a:satOff val="-6966"/>
                  <a:lumOff val="4482"/>
                  <a:alphaOff val="0"/>
                </a:schemeClr>
              </a:fillRef>
              <a:effectRef idx="0">
                <a:schemeClr val="accent3">
                  <a:hueOff val="-3918231"/>
                  <a:satOff val="-6966"/>
                  <a:lumOff val="4482"/>
                  <a:alphaOff val="0"/>
                </a:schemeClr>
              </a:effectRef>
              <a:fontRef idx="minor">
                <a:schemeClr val="lt1">
                  <a:hueOff val="0"/>
                  <a:satOff val="0"/>
                  <a:lumOff val="0"/>
                  <a:alphaOff val="0"/>
                </a:schemeClr>
              </a:fontRef>
            </p:style>
          </p:sp>
          <p:sp>
            <p:nvSpPr>
              <p:cNvPr id="24" name="Rectangle 23"/>
              <p:cNvSpPr/>
              <p:nvPr/>
            </p:nvSpPr>
            <p:spPr>
              <a:xfrm>
                <a:off x="7858999" y="3331887"/>
                <a:ext cx="2940051" cy="199615"/>
              </a:xfrm>
              <a:prstGeom prst="rect">
                <a:avLst/>
              </a:prstGeom>
            </p:spPr>
            <p:style>
              <a:lnRef idx="0">
                <a:schemeClr val="lt1">
                  <a:hueOff val="0"/>
                  <a:satOff val="0"/>
                  <a:lumOff val="0"/>
                  <a:alphaOff val="0"/>
                </a:schemeClr>
              </a:lnRef>
              <a:fillRef idx="1">
                <a:schemeClr val="accent3">
                  <a:hueOff val="-3918231"/>
                  <a:satOff val="-6966"/>
                  <a:lumOff val="4482"/>
                  <a:alphaOff val="0"/>
                </a:schemeClr>
              </a:fillRef>
              <a:effectRef idx="0">
                <a:schemeClr val="accent3">
                  <a:hueOff val="-3918231"/>
                  <a:satOff val="-6966"/>
                  <a:lumOff val="4482"/>
                  <a:alphaOff val="0"/>
                </a:schemeClr>
              </a:effectRef>
              <a:fontRef idx="minor">
                <a:schemeClr val="lt1">
                  <a:hueOff val="0"/>
                  <a:satOff val="0"/>
                  <a:lumOff val="0"/>
                  <a:alphaOff val="0"/>
                </a:schemeClr>
              </a:fontRef>
            </p:style>
          </p:sp>
          <p:sp>
            <p:nvSpPr>
              <p:cNvPr id="23" name="Rectangle 22"/>
              <p:cNvSpPr/>
              <p:nvPr/>
            </p:nvSpPr>
            <p:spPr>
              <a:xfrm>
                <a:off x="4322227" y="1427309"/>
                <a:ext cx="2940051" cy="199615"/>
              </a:xfrm>
              <a:prstGeom prst="rect">
                <a:avLst/>
              </a:prstGeom>
            </p:spPr>
            <p:style>
              <a:lnRef idx="0">
                <a:schemeClr val="lt1">
                  <a:hueOff val="0"/>
                  <a:satOff val="0"/>
                  <a:lumOff val="0"/>
                  <a:alphaOff val="0"/>
                </a:schemeClr>
              </a:lnRef>
              <a:fillRef idx="1">
                <a:schemeClr val="accent3">
                  <a:hueOff val="-9795579"/>
                  <a:satOff val="-17414"/>
                  <a:lumOff val="11204"/>
                  <a:alphaOff val="0"/>
                </a:schemeClr>
              </a:fillRef>
              <a:effectRef idx="0">
                <a:schemeClr val="accent3">
                  <a:hueOff val="-9795579"/>
                  <a:satOff val="-17414"/>
                  <a:lumOff val="11204"/>
                  <a:alphaOff val="0"/>
                </a:schemeClr>
              </a:effectRef>
              <a:fontRef idx="minor">
                <a:schemeClr val="lt1">
                  <a:hueOff val="0"/>
                  <a:satOff val="0"/>
                  <a:lumOff val="0"/>
                  <a:alphaOff val="0"/>
                </a:schemeClr>
              </a:fontRef>
            </p:style>
          </p:sp>
          <p:sp>
            <p:nvSpPr>
              <p:cNvPr id="4" name="Rectangle 3"/>
              <p:cNvSpPr/>
              <p:nvPr/>
            </p:nvSpPr>
            <p:spPr>
              <a:xfrm rot="5400000">
                <a:off x="3434184" y="2202063"/>
                <a:ext cx="1653638" cy="199615"/>
              </a:xfrm>
              <a:prstGeom prst="rect">
                <a:avLst/>
              </a:prstGeom>
            </p:spPr>
            <p:style>
              <a:lnRef idx="0">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hueOff val="0"/>
                  <a:satOff val="0"/>
                  <a:lumOff val="0"/>
                  <a:alphaOff val="0"/>
                </a:schemeClr>
              </a:fontRef>
            </p:style>
          </p:sp>
          <p:sp>
            <p:nvSpPr>
              <p:cNvPr id="5" name="Freeform 4"/>
              <p:cNvSpPr/>
              <p:nvPr/>
            </p:nvSpPr>
            <p:spPr>
              <a:xfrm>
                <a:off x="3812498" y="1143622"/>
                <a:ext cx="2217953" cy="1330772"/>
              </a:xfrm>
              <a:custGeom>
                <a:avLst/>
                <a:gdLst>
                  <a:gd name="connsiteX0" fmla="*/ 0 w 2217953"/>
                  <a:gd name="connsiteY0" fmla="*/ 133077 h 1330772"/>
                  <a:gd name="connsiteX1" fmla="*/ 133077 w 2217953"/>
                  <a:gd name="connsiteY1" fmla="*/ 0 h 1330772"/>
                  <a:gd name="connsiteX2" fmla="*/ 2084876 w 2217953"/>
                  <a:gd name="connsiteY2" fmla="*/ 0 h 1330772"/>
                  <a:gd name="connsiteX3" fmla="*/ 2217953 w 2217953"/>
                  <a:gd name="connsiteY3" fmla="*/ 133077 h 1330772"/>
                  <a:gd name="connsiteX4" fmla="*/ 2217953 w 2217953"/>
                  <a:gd name="connsiteY4" fmla="*/ 1197695 h 1330772"/>
                  <a:gd name="connsiteX5" fmla="*/ 2084876 w 2217953"/>
                  <a:gd name="connsiteY5" fmla="*/ 1330772 h 1330772"/>
                  <a:gd name="connsiteX6" fmla="*/ 133077 w 2217953"/>
                  <a:gd name="connsiteY6" fmla="*/ 1330772 h 1330772"/>
                  <a:gd name="connsiteX7" fmla="*/ 0 w 2217953"/>
                  <a:gd name="connsiteY7" fmla="*/ 1197695 h 1330772"/>
                  <a:gd name="connsiteX8" fmla="*/ 0 w 2217953"/>
                  <a:gd name="connsiteY8" fmla="*/ 133077 h 1330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17953" h="1330772">
                    <a:moveTo>
                      <a:pt x="0" y="133077"/>
                    </a:moveTo>
                    <a:cubicBezTo>
                      <a:pt x="0" y="59581"/>
                      <a:pt x="59581" y="0"/>
                      <a:pt x="133077" y="0"/>
                    </a:cubicBezTo>
                    <a:lnTo>
                      <a:pt x="2084876" y="0"/>
                    </a:lnTo>
                    <a:cubicBezTo>
                      <a:pt x="2158372" y="0"/>
                      <a:pt x="2217953" y="59581"/>
                      <a:pt x="2217953" y="133077"/>
                    </a:cubicBezTo>
                    <a:lnTo>
                      <a:pt x="2217953" y="1197695"/>
                    </a:lnTo>
                    <a:cubicBezTo>
                      <a:pt x="2217953" y="1271191"/>
                      <a:pt x="2158372" y="1330772"/>
                      <a:pt x="2084876" y="1330772"/>
                    </a:cubicBezTo>
                    <a:lnTo>
                      <a:pt x="133077" y="1330772"/>
                    </a:lnTo>
                    <a:cubicBezTo>
                      <a:pt x="59581" y="1330772"/>
                      <a:pt x="0" y="1271191"/>
                      <a:pt x="0" y="1197695"/>
                    </a:cubicBezTo>
                    <a:lnTo>
                      <a:pt x="0" y="133077"/>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11367" tIns="111367" rIns="111367" bIns="111367" numCol="1" spcCol="1270" anchor="ctr" anchorCtr="0">
                <a:noAutofit/>
              </a:bodyPr>
              <a:lstStyle/>
              <a:p>
                <a:pPr lvl="0" algn="ctr" defTabSz="844550">
                  <a:lnSpc>
                    <a:spcPct val="90000"/>
                  </a:lnSpc>
                  <a:spcBef>
                    <a:spcPct val="0"/>
                  </a:spcBef>
                  <a:spcAft>
                    <a:spcPct val="35000"/>
                  </a:spcAft>
                </a:pPr>
                <a:endParaRPr lang="en-US" sz="1900" kern="1200"/>
              </a:p>
            </p:txBody>
          </p:sp>
          <p:sp>
            <p:nvSpPr>
              <p:cNvPr id="6" name="Rectangle 5"/>
              <p:cNvSpPr/>
              <p:nvPr/>
            </p:nvSpPr>
            <p:spPr>
              <a:xfrm rot="5400000">
                <a:off x="3434184" y="3865528"/>
                <a:ext cx="1653638" cy="199615"/>
              </a:xfrm>
              <a:prstGeom prst="rect">
                <a:avLst/>
              </a:prstGeom>
            </p:spPr>
            <p:style>
              <a:lnRef idx="0">
                <a:schemeClr val="lt1">
                  <a:hueOff val="0"/>
                  <a:satOff val="0"/>
                  <a:lumOff val="0"/>
                  <a:alphaOff val="0"/>
                </a:schemeClr>
              </a:lnRef>
              <a:fillRef idx="1">
                <a:schemeClr val="accent3">
                  <a:hueOff val="-1959116"/>
                  <a:satOff val="-3483"/>
                  <a:lumOff val="2241"/>
                  <a:alphaOff val="0"/>
                </a:schemeClr>
              </a:fillRef>
              <a:effectRef idx="0">
                <a:schemeClr val="accent3">
                  <a:hueOff val="-1959116"/>
                  <a:satOff val="-3483"/>
                  <a:lumOff val="2241"/>
                  <a:alphaOff val="0"/>
                </a:schemeClr>
              </a:effectRef>
              <a:fontRef idx="minor">
                <a:schemeClr val="lt1">
                  <a:hueOff val="0"/>
                  <a:satOff val="0"/>
                  <a:lumOff val="0"/>
                  <a:alphaOff val="0"/>
                </a:schemeClr>
              </a:fontRef>
            </p:style>
          </p:sp>
          <p:sp>
            <p:nvSpPr>
              <p:cNvPr id="7" name="Freeform 6"/>
              <p:cNvSpPr/>
              <p:nvPr/>
            </p:nvSpPr>
            <p:spPr>
              <a:xfrm>
                <a:off x="3812498" y="2807087"/>
                <a:ext cx="2217953" cy="1330772"/>
              </a:xfrm>
              <a:custGeom>
                <a:avLst/>
                <a:gdLst>
                  <a:gd name="connsiteX0" fmla="*/ 0 w 2217953"/>
                  <a:gd name="connsiteY0" fmla="*/ 133077 h 1330772"/>
                  <a:gd name="connsiteX1" fmla="*/ 133077 w 2217953"/>
                  <a:gd name="connsiteY1" fmla="*/ 0 h 1330772"/>
                  <a:gd name="connsiteX2" fmla="*/ 2084876 w 2217953"/>
                  <a:gd name="connsiteY2" fmla="*/ 0 h 1330772"/>
                  <a:gd name="connsiteX3" fmla="*/ 2217953 w 2217953"/>
                  <a:gd name="connsiteY3" fmla="*/ 133077 h 1330772"/>
                  <a:gd name="connsiteX4" fmla="*/ 2217953 w 2217953"/>
                  <a:gd name="connsiteY4" fmla="*/ 1197695 h 1330772"/>
                  <a:gd name="connsiteX5" fmla="*/ 2084876 w 2217953"/>
                  <a:gd name="connsiteY5" fmla="*/ 1330772 h 1330772"/>
                  <a:gd name="connsiteX6" fmla="*/ 133077 w 2217953"/>
                  <a:gd name="connsiteY6" fmla="*/ 1330772 h 1330772"/>
                  <a:gd name="connsiteX7" fmla="*/ 0 w 2217953"/>
                  <a:gd name="connsiteY7" fmla="*/ 1197695 h 1330772"/>
                  <a:gd name="connsiteX8" fmla="*/ 0 w 2217953"/>
                  <a:gd name="connsiteY8" fmla="*/ 133077 h 1330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17953" h="1330772">
                    <a:moveTo>
                      <a:pt x="0" y="133077"/>
                    </a:moveTo>
                    <a:cubicBezTo>
                      <a:pt x="0" y="59581"/>
                      <a:pt x="59581" y="0"/>
                      <a:pt x="133077" y="0"/>
                    </a:cubicBezTo>
                    <a:lnTo>
                      <a:pt x="2084876" y="0"/>
                    </a:lnTo>
                    <a:cubicBezTo>
                      <a:pt x="2158372" y="0"/>
                      <a:pt x="2217953" y="59581"/>
                      <a:pt x="2217953" y="133077"/>
                    </a:cubicBezTo>
                    <a:lnTo>
                      <a:pt x="2217953" y="1197695"/>
                    </a:lnTo>
                    <a:cubicBezTo>
                      <a:pt x="2217953" y="1271191"/>
                      <a:pt x="2158372" y="1330772"/>
                      <a:pt x="2084876" y="1330772"/>
                    </a:cubicBezTo>
                    <a:lnTo>
                      <a:pt x="133077" y="1330772"/>
                    </a:lnTo>
                    <a:cubicBezTo>
                      <a:pt x="59581" y="1330772"/>
                      <a:pt x="0" y="1271191"/>
                      <a:pt x="0" y="1197695"/>
                    </a:cubicBezTo>
                    <a:lnTo>
                      <a:pt x="0" y="133077"/>
                    </a:lnTo>
                    <a:close/>
                  </a:path>
                </a:pathLst>
              </a:custGeom>
            </p:spPr>
            <p:style>
              <a:lnRef idx="2">
                <a:schemeClr val="lt1">
                  <a:hueOff val="0"/>
                  <a:satOff val="0"/>
                  <a:lumOff val="0"/>
                  <a:alphaOff val="0"/>
                </a:schemeClr>
              </a:lnRef>
              <a:fillRef idx="1">
                <a:schemeClr val="accent3">
                  <a:hueOff val="-1714226"/>
                  <a:satOff val="-3048"/>
                  <a:lumOff val="1961"/>
                  <a:alphaOff val="0"/>
                </a:schemeClr>
              </a:fillRef>
              <a:effectRef idx="0">
                <a:schemeClr val="accent3">
                  <a:hueOff val="-1714226"/>
                  <a:satOff val="-3048"/>
                  <a:lumOff val="1961"/>
                  <a:alphaOff val="0"/>
                </a:schemeClr>
              </a:effectRef>
              <a:fontRef idx="minor">
                <a:schemeClr val="lt1"/>
              </a:fontRef>
            </p:style>
            <p:txBody>
              <a:bodyPr spcFirstLastPara="0" vert="horz" wrap="square" lIns="111367" tIns="111367" rIns="111367" bIns="111367" numCol="1" spcCol="1270" anchor="ctr" anchorCtr="0">
                <a:noAutofit/>
              </a:bodyPr>
              <a:lstStyle/>
              <a:p>
                <a:pPr lvl="0" algn="ctr" defTabSz="844550">
                  <a:lnSpc>
                    <a:spcPct val="90000"/>
                  </a:lnSpc>
                  <a:spcBef>
                    <a:spcPct val="0"/>
                  </a:spcBef>
                  <a:spcAft>
                    <a:spcPct val="35000"/>
                  </a:spcAft>
                </a:pPr>
                <a:r>
                  <a:rPr lang="en-US" b="1" kern="1200" dirty="0" smtClean="0">
                    <a:solidFill>
                      <a:schemeClr val="bg1"/>
                    </a:solidFill>
                  </a:rPr>
                  <a:t>What does a curriculum map look like?</a:t>
                </a:r>
                <a:endParaRPr lang="en-US" b="1" kern="1200" dirty="0">
                  <a:solidFill>
                    <a:schemeClr val="bg1"/>
                  </a:solidFill>
                </a:endParaRPr>
              </a:p>
            </p:txBody>
          </p:sp>
          <p:sp>
            <p:nvSpPr>
              <p:cNvPr id="8" name="Rectangle 7"/>
              <p:cNvSpPr/>
              <p:nvPr/>
            </p:nvSpPr>
            <p:spPr>
              <a:xfrm>
                <a:off x="4265915" y="4697261"/>
                <a:ext cx="2940051" cy="199615"/>
              </a:xfrm>
              <a:prstGeom prst="rect">
                <a:avLst/>
              </a:prstGeom>
            </p:spPr>
            <p:style>
              <a:lnRef idx="0">
                <a:schemeClr val="lt1">
                  <a:hueOff val="0"/>
                  <a:satOff val="0"/>
                  <a:lumOff val="0"/>
                  <a:alphaOff val="0"/>
                </a:schemeClr>
              </a:lnRef>
              <a:fillRef idx="1">
                <a:schemeClr val="accent3">
                  <a:hueOff val="-3918231"/>
                  <a:satOff val="-6966"/>
                  <a:lumOff val="4482"/>
                  <a:alphaOff val="0"/>
                </a:schemeClr>
              </a:fillRef>
              <a:effectRef idx="0">
                <a:schemeClr val="accent3">
                  <a:hueOff val="-3918231"/>
                  <a:satOff val="-6966"/>
                  <a:lumOff val="4482"/>
                  <a:alphaOff val="0"/>
                </a:schemeClr>
              </a:effectRef>
              <a:fontRef idx="minor">
                <a:schemeClr val="lt1">
                  <a:hueOff val="0"/>
                  <a:satOff val="0"/>
                  <a:lumOff val="0"/>
                  <a:alphaOff val="0"/>
                </a:schemeClr>
              </a:fontRef>
            </p:style>
          </p:sp>
          <p:sp>
            <p:nvSpPr>
              <p:cNvPr id="9" name="Freeform 8"/>
              <p:cNvSpPr/>
              <p:nvPr/>
            </p:nvSpPr>
            <p:spPr>
              <a:xfrm>
                <a:off x="3812498" y="4470553"/>
                <a:ext cx="2217953" cy="1330772"/>
              </a:xfrm>
              <a:custGeom>
                <a:avLst/>
                <a:gdLst>
                  <a:gd name="connsiteX0" fmla="*/ 0 w 2217953"/>
                  <a:gd name="connsiteY0" fmla="*/ 133077 h 1330772"/>
                  <a:gd name="connsiteX1" fmla="*/ 133077 w 2217953"/>
                  <a:gd name="connsiteY1" fmla="*/ 0 h 1330772"/>
                  <a:gd name="connsiteX2" fmla="*/ 2084876 w 2217953"/>
                  <a:gd name="connsiteY2" fmla="*/ 0 h 1330772"/>
                  <a:gd name="connsiteX3" fmla="*/ 2217953 w 2217953"/>
                  <a:gd name="connsiteY3" fmla="*/ 133077 h 1330772"/>
                  <a:gd name="connsiteX4" fmla="*/ 2217953 w 2217953"/>
                  <a:gd name="connsiteY4" fmla="*/ 1197695 h 1330772"/>
                  <a:gd name="connsiteX5" fmla="*/ 2084876 w 2217953"/>
                  <a:gd name="connsiteY5" fmla="*/ 1330772 h 1330772"/>
                  <a:gd name="connsiteX6" fmla="*/ 133077 w 2217953"/>
                  <a:gd name="connsiteY6" fmla="*/ 1330772 h 1330772"/>
                  <a:gd name="connsiteX7" fmla="*/ 0 w 2217953"/>
                  <a:gd name="connsiteY7" fmla="*/ 1197695 h 1330772"/>
                  <a:gd name="connsiteX8" fmla="*/ 0 w 2217953"/>
                  <a:gd name="connsiteY8" fmla="*/ 133077 h 1330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17953" h="1330772">
                    <a:moveTo>
                      <a:pt x="0" y="133077"/>
                    </a:moveTo>
                    <a:cubicBezTo>
                      <a:pt x="0" y="59581"/>
                      <a:pt x="59581" y="0"/>
                      <a:pt x="133077" y="0"/>
                    </a:cubicBezTo>
                    <a:lnTo>
                      <a:pt x="2084876" y="0"/>
                    </a:lnTo>
                    <a:cubicBezTo>
                      <a:pt x="2158372" y="0"/>
                      <a:pt x="2217953" y="59581"/>
                      <a:pt x="2217953" y="133077"/>
                    </a:cubicBezTo>
                    <a:lnTo>
                      <a:pt x="2217953" y="1197695"/>
                    </a:lnTo>
                    <a:cubicBezTo>
                      <a:pt x="2217953" y="1271191"/>
                      <a:pt x="2158372" y="1330772"/>
                      <a:pt x="2084876" y="1330772"/>
                    </a:cubicBezTo>
                    <a:lnTo>
                      <a:pt x="133077" y="1330772"/>
                    </a:lnTo>
                    <a:cubicBezTo>
                      <a:pt x="59581" y="1330772"/>
                      <a:pt x="0" y="1271191"/>
                      <a:pt x="0" y="1197695"/>
                    </a:cubicBezTo>
                    <a:lnTo>
                      <a:pt x="0" y="133077"/>
                    </a:lnTo>
                    <a:close/>
                  </a:path>
                </a:pathLst>
              </a:custGeom>
            </p:spPr>
            <p:style>
              <a:lnRef idx="2">
                <a:schemeClr val="lt1">
                  <a:hueOff val="0"/>
                  <a:satOff val="0"/>
                  <a:lumOff val="0"/>
                  <a:alphaOff val="0"/>
                </a:schemeClr>
              </a:lnRef>
              <a:fillRef idx="1">
                <a:schemeClr val="accent3">
                  <a:hueOff val="-3428452"/>
                  <a:satOff val="-6095"/>
                  <a:lumOff val="3922"/>
                  <a:alphaOff val="0"/>
                </a:schemeClr>
              </a:fillRef>
              <a:effectRef idx="0">
                <a:schemeClr val="accent3">
                  <a:hueOff val="-3428452"/>
                  <a:satOff val="-6095"/>
                  <a:lumOff val="3922"/>
                  <a:alphaOff val="0"/>
                </a:schemeClr>
              </a:effectRef>
              <a:fontRef idx="minor">
                <a:schemeClr val="lt1"/>
              </a:fontRef>
            </p:style>
            <p:txBody>
              <a:bodyPr spcFirstLastPara="0" vert="horz" wrap="square" lIns="111367" tIns="111367" rIns="111367" bIns="111367" numCol="1" spcCol="1270" anchor="ctr" anchorCtr="0">
                <a:noAutofit/>
              </a:bodyPr>
              <a:lstStyle/>
              <a:p>
                <a:pPr lvl="0" algn="ctr" defTabSz="844550">
                  <a:lnSpc>
                    <a:spcPct val="90000"/>
                  </a:lnSpc>
                  <a:spcBef>
                    <a:spcPct val="0"/>
                  </a:spcBef>
                  <a:spcAft>
                    <a:spcPct val="35000"/>
                  </a:spcAft>
                </a:pPr>
                <a:endParaRPr lang="en-US" sz="1900" kern="1200"/>
              </a:p>
            </p:txBody>
          </p:sp>
          <p:sp>
            <p:nvSpPr>
              <p:cNvPr id="10" name="Rectangle 9"/>
              <p:cNvSpPr/>
              <p:nvPr/>
            </p:nvSpPr>
            <p:spPr>
              <a:xfrm rot="16200000">
                <a:off x="6384061" y="3865528"/>
                <a:ext cx="1653638" cy="199615"/>
              </a:xfrm>
              <a:prstGeom prst="rect">
                <a:avLst/>
              </a:prstGeom>
            </p:spPr>
            <p:style>
              <a:lnRef idx="0">
                <a:schemeClr val="lt1">
                  <a:hueOff val="0"/>
                  <a:satOff val="0"/>
                  <a:lumOff val="0"/>
                  <a:alphaOff val="0"/>
                </a:schemeClr>
              </a:lnRef>
              <a:fillRef idx="1">
                <a:schemeClr val="accent3">
                  <a:hueOff val="-5877347"/>
                  <a:satOff val="-10449"/>
                  <a:lumOff val="6723"/>
                  <a:alphaOff val="0"/>
                </a:schemeClr>
              </a:fillRef>
              <a:effectRef idx="0">
                <a:schemeClr val="accent3">
                  <a:hueOff val="-5877347"/>
                  <a:satOff val="-10449"/>
                  <a:lumOff val="6723"/>
                  <a:alphaOff val="0"/>
                </a:schemeClr>
              </a:effectRef>
              <a:fontRef idx="minor">
                <a:schemeClr val="lt1">
                  <a:hueOff val="0"/>
                  <a:satOff val="0"/>
                  <a:lumOff val="0"/>
                  <a:alphaOff val="0"/>
                </a:schemeClr>
              </a:fontRef>
            </p:style>
          </p:sp>
          <p:sp>
            <p:nvSpPr>
              <p:cNvPr id="11" name="Freeform 10"/>
              <p:cNvSpPr/>
              <p:nvPr/>
            </p:nvSpPr>
            <p:spPr>
              <a:xfrm>
                <a:off x="6762376" y="4470553"/>
                <a:ext cx="2217953" cy="1330772"/>
              </a:xfrm>
              <a:custGeom>
                <a:avLst/>
                <a:gdLst>
                  <a:gd name="connsiteX0" fmla="*/ 0 w 2217953"/>
                  <a:gd name="connsiteY0" fmla="*/ 133077 h 1330772"/>
                  <a:gd name="connsiteX1" fmla="*/ 133077 w 2217953"/>
                  <a:gd name="connsiteY1" fmla="*/ 0 h 1330772"/>
                  <a:gd name="connsiteX2" fmla="*/ 2084876 w 2217953"/>
                  <a:gd name="connsiteY2" fmla="*/ 0 h 1330772"/>
                  <a:gd name="connsiteX3" fmla="*/ 2217953 w 2217953"/>
                  <a:gd name="connsiteY3" fmla="*/ 133077 h 1330772"/>
                  <a:gd name="connsiteX4" fmla="*/ 2217953 w 2217953"/>
                  <a:gd name="connsiteY4" fmla="*/ 1197695 h 1330772"/>
                  <a:gd name="connsiteX5" fmla="*/ 2084876 w 2217953"/>
                  <a:gd name="connsiteY5" fmla="*/ 1330772 h 1330772"/>
                  <a:gd name="connsiteX6" fmla="*/ 133077 w 2217953"/>
                  <a:gd name="connsiteY6" fmla="*/ 1330772 h 1330772"/>
                  <a:gd name="connsiteX7" fmla="*/ 0 w 2217953"/>
                  <a:gd name="connsiteY7" fmla="*/ 1197695 h 1330772"/>
                  <a:gd name="connsiteX8" fmla="*/ 0 w 2217953"/>
                  <a:gd name="connsiteY8" fmla="*/ 133077 h 1330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17953" h="1330772">
                    <a:moveTo>
                      <a:pt x="0" y="133077"/>
                    </a:moveTo>
                    <a:cubicBezTo>
                      <a:pt x="0" y="59581"/>
                      <a:pt x="59581" y="0"/>
                      <a:pt x="133077" y="0"/>
                    </a:cubicBezTo>
                    <a:lnTo>
                      <a:pt x="2084876" y="0"/>
                    </a:lnTo>
                    <a:cubicBezTo>
                      <a:pt x="2158372" y="0"/>
                      <a:pt x="2217953" y="59581"/>
                      <a:pt x="2217953" y="133077"/>
                    </a:cubicBezTo>
                    <a:lnTo>
                      <a:pt x="2217953" y="1197695"/>
                    </a:lnTo>
                    <a:cubicBezTo>
                      <a:pt x="2217953" y="1271191"/>
                      <a:pt x="2158372" y="1330772"/>
                      <a:pt x="2084876" y="1330772"/>
                    </a:cubicBezTo>
                    <a:lnTo>
                      <a:pt x="133077" y="1330772"/>
                    </a:lnTo>
                    <a:cubicBezTo>
                      <a:pt x="59581" y="1330772"/>
                      <a:pt x="0" y="1271191"/>
                      <a:pt x="0" y="1197695"/>
                    </a:cubicBezTo>
                    <a:lnTo>
                      <a:pt x="0" y="133077"/>
                    </a:lnTo>
                    <a:close/>
                  </a:path>
                </a:pathLst>
              </a:custGeom>
            </p:spPr>
            <p:style>
              <a:lnRef idx="2">
                <a:schemeClr val="lt1">
                  <a:hueOff val="0"/>
                  <a:satOff val="0"/>
                  <a:lumOff val="0"/>
                  <a:alphaOff val="0"/>
                </a:schemeClr>
              </a:lnRef>
              <a:fillRef idx="1">
                <a:schemeClr val="accent3">
                  <a:hueOff val="-5142679"/>
                  <a:satOff val="-9143"/>
                  <a:lumOff val="5882"/>
                  <a:alphaOff val="0"/>
                </a:schemeClr>
              </a:fillRef>
              <a:effectRef idx="0">
                <a:schemeClr val="accent3">
                  <a:hueOff val="-5142679"/>
                  <a:satOff val="-9143"/>
                  <a:lumOff val="5882"/>
                  <a:alphaOff val="0"/>
                </a:schemeClr>
              </a:effectRef>
              <a:fontRef idx="minor">
                <a:schemeClr val="lt1"/>
              </a:fontRef>
            </p:style>
            <p:txBody>
              <a:bodyPr spcFirstLastPara="0" vert="horz" wrap="square" lIns="111367" tIns="111367" rIns="111367" bIns="111367" numCol="1" spcCol="1270" anchor="ctr" anchorCtr="0">
                <a:noAutofit/>
              </a:bodyPr>
              <a:lstStyle/>
              <a:p>
                <a:pPr lvl="0" algn="ctr" defTabSz="844550">
                  <a:lnSpc>
                    <a:spcPct val="90000"/>
                  </a:lnSpc>
                  <a:spcBef>
                    <a:spcPct val="0"/>
                  </a:spcBef>
                  <a:spcAft>
                    <a:spcPct val="35000"/>
                  </a:spcAft>
                </a:pPr>
                <a:r>
                  <a:rPr lang="en-US" b="1" kern="1200" dirty="0" smtClean="0">
                    <a:solidFill>
                      <a:schemeClr val="bg1"/>
                    </a:solidFill>
                  </a:rPr>
                  <a:t>What are some best practices?</a:t>
                </a:r>
                <a:endParaRPr lang="en-US" b="1" kern="1200" dirty="0">
                  <a:solidFill>
                    <a:schemeClr val="bg1"/>
                  </a:solidFill>
                </a:endParaRPr>
              </a:p>
            </p:txBody>
          </p:sp>
          <p:sp>
            <p:nvSpPr>
              <p:cNvPr id="12" name="Rectangle 11"/>
              <p:cNvSpPr/>
              <p:nvPr/>
            </p:nvSpPr>
            <p:spPr>
              <a:xfrm rot="16200000">
                <a:off x="6384061" y="2202063"/>
                <a:ext cx="1653638" cy="199615"/>
              </a:xfrm>
              <a:prstGeom prst="rect">
                <a:avLst/>
              </a:prstGeom>
            </p:spPr>
            <p:style>
              <a:lnRef idx="0">
                <a:schemeClr val="lt1">
                  <a:hueOff val="0"/>
                  <a:satOff val="0"/>
                  <a:lumOff val="0"/>
                  <a:alphaOff val="0"/>
                </a:schemeClr>
              </a:lnRef>
              <a:fillRef idx="1">
                <a:schemeClr val="accent3">
                  <a:hueOff val="-7836463"/>
                  <a:satOff val="-13931"/>
                  <a:lumOff val="8963"/>
                  <a:alphaOff val="0"/>
                </a:schemeClr>
              </a:fillRef>
              <a:effectRef idx="0">
                <a:schemeClr val="accent3">
                  <a:hueOff val="-7836463"/>
                  <a:satOff val="-13931"/>
                  <a:lumOff val="8963"/>
                  <a:alphaOff val="0"/>
                </a:schemeClr>
              </a:effectRef>
              <a:fontRef idx="minor">
                <a:schemeClr val="lt1">
                  <a:hueOff val="0"/>
                  <a:satOff val="0"/>
                  <a:lumOff val="0"/>
                  <a:alphaOff val="0"/>
                </a:schemeClr>
              </a:fontRef>
            </p:style>
          </p:sp>
          <p:sp>
            <p:nvSpPr>
              <p:cNvPr id="15" name="Freeform 14"/>
              <p:cNvSpPr/>
              <p:nvPr/>
            </p:nvSpPr>
            <p:spPr>
              <a:xfrm>
                <a:off x="6762376" y="2807087"/>
                <a:ext cx="2217953" cy="1330772"/>
              </a:xfrm>
              <a:custGeom>
                <a:avLst/>
                <a:gdLst>
                  <a:gd name="connsiteX0" fmla="*/ 0 w 2217953"/>
                  <a:gd name="connsiteY0" fmla="*/ 133077 h 1330772"/>
                  <a:gd name="connsiteX1" fmla="*/ 133077 w 2217953"/>
                  <a:gd name="connsiteY1" fmla="*/ 0 h 1330772"/>
                  <a:gd name="connsiteX2" fmla="*/ 2084876 w 2217953"/>
                  <a:gd name="connsiteY2" fmla="*/ 0 h 1330772"/>
                  <a:gd name="connsiteX3" fmla="*/ 2217953 w 2217953"/>
                  <a:gd name="connsiteY3" fmla="*/ 133077 h 1330772"/>
                  <a:gd name="connsiteX4" fmla="*/ 2217953 w 2217953"/>
                  <a:gd name="connsiteY4" fmla="*/ 1197695 h 1330772"/>
                  <a:gd name="connsiteX5" fmla="*/ 2084876 w 2217953"/>
                  <a:gd name="connsiteY5" fmla="*/ 1330772 h 1330772"/>
                  <a:gd name="connsiteX6" fmla="*/ 133077 w 2217953"/>
                  <a:gd name="connsiteY6" fmla="*/ 1330772 h 1330772"/>
                  <a:gd name="connsiteX7" fmla="*/ 0 w 2217953"/>
                  <a:gd name="connsiteY7" fmla="*/ 1197695 h 1330772"/>
                  <a:gd name="connsiteX8" fmla="*/ 0 w 2217953"/>
                  <a:gd name="connsiteY8" fmla="*/ 133077 h 1330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17953" h="1330772">
                    <a:moveTo>
                      <a:pt x="0" y="133077"/>
                    </a:moveTo>
                    <a:cubicBezTo>
                      <a:pt x="0" y="59581"/>
                      <a:pt x="59581" y="0"/>
                      <a:pt x="133077" y="0"/>
                    </a:cubicBezTo>
                    <a:lnTo>
                      <a:pt x="2084876" y="0"/>
                    </a:lnTo>
                    <a:cubicBezTo>
                      <a:pt x="2158372" y="0"/>
                      <a:pt x="2217953" y="59581"/>
                      <a:pt x="2217953" y="133077"/>
                    </a:cubicBezTo>
                    <a:lnTo>
                      <a:pt x="2217953" y="1197695"/>
                    </a:lnTo>
                    <a:cubicBezTo>
                      <a:pt x="2217953" y="1271191"/>
                      <a:pt x="2158372" y="1330772"/>
                      <a:pt x="2084876" y="1330772"/>
                    </a:cubicBezTo>
                    <a:lnTo>
                      <a:pt x="133077" y="1330772"/>
                    </a:lnTo>
                    <a:cubicBezTo>
                      <a:pt x="59581" y="1330772"/>
                      <a:pt x="0" y="1271191"/>
                      <a:pt x="0" y="1197695"/>
                    </a:cubicBezTo>
                    <a:lnTo>
                      <a:pt x="0" y="133077"/>
                    </a:lnTo>
                    <a:close/>
                  </a:path>
                </a:pathLst>
              </a:custGeom>
            </p:spPr>
            <p:style>
              <a:lnRef idx="2">
                <a:schemeClr val="lt1">
                  <a:hueOff val="0"/>
                  <a:satOff val="0"/>
                  <a:lumOff val="0"/>
                  <a:alphaOff val="0"/>
                </a:schemeClr>
              </a:lnRef>
              <a:fillRef idx="1">
                <a:schemeClr val="accent3">
                  <a:hueOff val="-6856905"/>
                  <a:satOff val="-12190"/>
                  <a:lumOff val="7843"/>
                  <a:alphaOff val="0"/>
                </a:schemeClr>
              </a:fillRef>
              <a:effectRef idx="0">
                <a:schemeClr val="accent3">
                  <a:hueOff val="-6856905"/>
                  <a:satOff val="-12190"/>
                  <a:lumOff val="7843"/>
                  <a:alphaOff val="0"/>
                </a:schemeClr>
              </a:effectRef>
              <a:fontRef idx="minor">
                <a:schemeClr val="lt1"/>
              </a:fontRef>
            </p:style>
            <p:txBody>
              <a:bodyPr spcFirstLastPara="0" vert="horz" wrap="square" lIns="111367" tIns="111367" rIns="111367" bIns="111367" numCol="1" spcCol="1270" anchor="ctr" anchorCtr="0">
                <a:noAutofit/>
              </a:bodyPr>
              <a:lstStyle/>
              <a:p>
                <a:pPr lvl="0" algn="ctr" defTabSz="844550">
                  <a:lnSpc>
                    <a:spcPct val="90000"/>
                  </a:lnSpc>
                  <a:spcBef>
                    <a:spcPct val="0"/>
                  </a:spcBef>
                  <a:spcAft>
                    <a:spcPct val="35000"/>
                  </a:spcAft>
                </a:pPr>
                <a:endParaRPr lang="en-US" sz="1900" kern="1200"/>
              </a:p>
            </p:txBody>
          </p:sp>
          <p:sp>
            <p:nvSpPr>
              <p:cNvPr id="16" name="Rectangle 15"/>
              <p:cNvSpPr/>
              <p:nvPr/>
            </p:nvSpPr>
            <p:spPr>
              <a:xfrm>
                <a:off x="7215793" y="1370331"/>
                <a:ext cx="2940051" cy="199615"/>
              </a:xfrm>
              <a:prstGeom prst="rect">
                <a:avLst/>
              </a:prstGeom>
            </p:spPr>
            <p:style>
              <a:lnRef idx="0">
                <a:schemeClr val="lt1">
                  <a:hueOff val="0"/>
                  <a:satOff val="0"/>
                  <a:lumOff val="0"/>
                  <a:alphaOff val="0"/>
                </a:schemeClr>
              </a:lnRef>
              <a:fillRef idx="1">
                <a:schemeClr val="accent3">
                  <a:hueOff val="-9795579"/>
                  <a:satOff val="-17414"/>
                  <a:lumOff val="11204"/>
                  <a:alphaOff val="0"/>
                </a:schemeClr>
              </a:fillRef>
              <a:effectRef idx="0">
                <a:schemeClr val="accent3">
                  <a:hueOff val="-9795579"/>
                  <a:satOff val="-17414"/>
                  <a:lumOff val="11204"/>
                  <a:alphaOff val="0"/>
                </a:schemeClr>
              </a:effectRef>
              <a:fontRef idx="minor">
                <a:schemeClr val="lt1">
                  <a:hueOff val="0"/>
                  <a:satOff val="0"/>
                  <a:lumOff val="0"/>
                  <a:alphaOff val="0"/>
                </a:schemeClr>
              </a:fontRef>
            </p:style>
          </p:sp>
          <p:sp>
            <p:nvSpPr>
              <p:cNvPr id="17" name="Freeform 16"/>
              <p:cNvSpPr/>
              <p:nvPr/>
            </p:nvSpPr>
            <p:spPr>
              <a:xfrm>
                <a:off x="6762376" y="1143622"/>
                <a:ext cx="2217953" cy="1330772"/>
              </a:xfrm>
              <a:custGeom>
                <a:avLst/>
                <a:gdLst>
                  <a:gd name="connsiteX0" fmla="*/ 0 w 2217953"/>
                  <a:gd name="connsiteY0" fmla="*/ 133077 h 1330772"/>
                  <a:gd name="connsiteX1" fmla="*/ 133077 w 2217953"/>
                  <a:gd name="connsiteY1" fmla="*/ 0 h 1330772"/>
                  <a:gd name="connsiteX2" fmla="*/ 2084876 w 2217953"/>
                  <a:gd name="connsiteY2" fmla="*/ 0 h 1330772"/>
                  <a:gd name="connsiteX3" fmla="*/ 2217953 w 2217953"/>
                  <a:gd name="connsiteY3" fmla="*/ 133077 h 1330772"/>
                  <a:gd name="connsiteX4" fmla="*/ 2217953 w 2217953"/>
                  <a:gd name="connsiteY4" fmla="*/ 1197695 h 1330772"/>
                  <a:gd name="connsiteX5" fmla="*/ 2084876 w 2217953"/>
                  <a:gd name="connsiteY5" fmla="*/ 1330772 h 1330772"/>
                  <a:gd name="connsiteX6" fmla="*/ 133077 w 2217953"/>
                  <a:gd name="connsiteY6" fmla="*/ 1330772 h 1330772"/>
                  <a:gd name="connsiteX7" fmla="*/ 0 w 2217953"/>
                  <a:gd name="connsiteY7" fmla="*/ 1197695 h 1330772"/>
                  <a:gd name="connsiteX8" fmla="*/ 0 w 2217953"/>
                  <a:gd name="connsiteY8" fmla="*/ 133077 h 1330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17953" h="1330772">
                    <a:moveTo>
                      <a:pt x="0" y="133077"/>
                    </a:moveTo>
                    <a:cubicBezTo>
                      <a:pt x="0" y="59581"/>
                      <a:pt x="59581" y="0"/>
                      <a:pt x="133077" y="0"/>
                    </a:cubicBezTo>
                    <a:lnTo>
                      <a:pt x="2084876" y="0"/>
                    </a:lnTo>
                    <a:cubicBezTo>
                      <a:pt x="2158372" y="0"/>
                      <a:pt x="2217953" y="59581"/>
                      <a:pt x="2217953" y="133077"/>
                    </a:cubicBezTo>
                    <a:lnTo>
                      <a:pt x="2217953" y="1197695"/>
                    </a:lnTo>
                    <a:cubicBezTo>
                      <a:pt x="2217953" y="1271191"/>
                      <a:pt x="2158372" y="1330772"/>
                      <a:pt x="2084876" y="1330772"/>
                    </a:cubicBezTo>
                    <a:lnTo>
                      <a:pt x="133077" y="1330772"/>
                    </a:lnTo>
                    <a:cubicBezTo>
                      <a:pt x="59581" y="1330772"/>
                      <a:pt x="0" y="1271191"/>
                      <a:pt x="0" y="1197695"/>
                    </a:cubicBezTo>
                    <a:lnTo>
                      <a:pt x="0" y="133077"/>
                    </a:lnTo>
                    <a:close/>
                  </a:path>
                </a:pathLst>
              </a:custGeom>
            </p:spPr>
            <p:style>
              <a:lnRef idx="2">
                <a:schemeClr val="lt1">
                  <a:hueOff val="0"/>
                  <a:satOff val="0"/>
                  <a:lumOff val="0"/>
                  <a:alphaOff val="0"/>
                </a:schemeClr>
              </a:lnRef>
              <a:fillRef idx="1">
                <a:schemeClr val="accent3">
                  <a:hueOff val="-8571131"/>
                  <a:satOff val="-15238"/>
                  <a:lumOff val="9804"/>
                  <a:alphaOff val="0"/>
                </a:schemeClr>
              </a:fillRef>
              <a:effectRef idx="0">
                <a:schemeClr val="accent3">
                  <a:hueOff val="-8571131"/>
                  <a:satOff val="-15238"/>
                  <a:lumOff val="9804"/>
                  <a:alphaOff val="0"/>
                </a:schemeClr>
              </a:effectRef>
              <a:fontRef idx="minor">
                <a:schemeClr val="lt1"/>
              </a:fontRef>
            </p:style>
            <p:txBody>
              <a:bodyPr spcFirstLastPara="0" vert="horz" wrap="square" lIns="111367" tIns="111367" rIns="111367" bIns="111367" numCol="1" spcCol="1270" anchor="ctr" anchorCtr="0">
                <a:noAutofit/>
              </a:bodyPr>
              <a:lstStyle/>
              <a:p>
                <a:pPr lvl="0" algn="ctr" defTabSz="844550">
                  <a:lnSpc>
                    <a:spcPct val="90000"/>
                  </a:lnSpc>
                  <a:spcBef>
                    <a:spcPct val="0"/>
                  </a:spcBef>
                  <a:spcAft>
                    <a:spcPct val="35000"/>
                  </a:spcAft>
                </a:pPr>
                <a:r>
                  <a:rPr lang="en-US" b="1" kern="1200" dirty="0" smtClean="0">
                    <a:solidFill>
                      <a:schemeClr val="bg1"/>
                    </a:solidFill>
                  </a:rPr>
                  <a:t>What is it? Why do it?</a:t>
                </a:r>
                <a:endParaRPr lang="en-US" b="1" kern="1200" dirty="0">
                  <a:solidFill>
                    <a:schemeClr val="bg1"/>
                  </a:solidFill>
                </a:endParaRPr>
              </a:p>
            </p:txBody>
          </p:sp>
          <p:sp>
            <p:nvSpPr>
              <p:cNvPr id="18" name="Rectangle 17"/>
              <p:cNvSpPr/>
              <p:nvPr/>
            </p:nvSpPr>
            <p:spPr>
              <a:xfrm rot="5400000">
                <a:off x="9333939" y="2202063"/>
                <a:ext cx="1653638" cy="199615"/>
              </a:xfrm>
              <a:prstGeom prst="rect">
                <a:avLst/>
              </a:prstGeom>
            </p:spPr>
            <p:style>
              <a:lnRef idx="0">
                <a:schemeClr val="lt1">
                  <a:hueOff val="0"/>
                  <a:satOff val="0"/>
                  <a:lumOff val="0"/>
                  <a:alphaOff val="0"/>
                </a:schemeClr>
              </a:lnRef>
              <a:fillRef idx="1">
                <a:schemeClr val="accent3">
                  <a:hueOff val="-11754694"/>
                  <a:satOff val="-20897"/>
                  <a:lumOff val="13445"/>
                  <a:alphaOff val="0"/>
                </a:schemeClr>
              </a:fillRef>
              <a:effectRef idx="0">
                <a:schemeClr val="accent3">
                  <a:hueOff val="-11754694"/>
                  <a:satOff val="-20897"/>
                  <a:lumOff val="13445"/>
                  <a:alphaOff val="0"/>
                </a:schemeClr>
              </a:effectRef>
              <a:fontRef idx="minor">
                <a:schemeClr val="lt1">
                  <a:hueOff val="0"/>
                  <a:satOff val="0"/>
                  <a:lumOff val="0"/>
                  <a:alphaOff val="0"/>
                </a:schemeClr>
              </a:fontRef>
            </p:style>
          </p:sp>
          <p:sp>
            <p:nvSpPr>
              <p:cNvPr id="19" name="Freeform 18"/>
              <p:cNvSpPr/>
              <p:nvPr/>
            </p:nvSpPr>
            <p:spPr>
              <a:xfrm>
                <a:off x="9712254" y="1143622"/>
                <a:ext cx="2217953" cy="1330772"/>
              </a:xfrm>
              <a:custGeom>
                <a:avLst/>
                <a:gdLst>
                  <a:gd name="connsiteX0" fmla="*/ 0 w 2217953"/>
                  <a:gd name="connsiteY0" fmla="*/ 133077 h 1330772"/>
                  <a:gd name="connsiteX1" fmla="*/ 133077 w 2217953"/>
                  <a:gd name="connsiteY1" fmla="*/ 0 h 1330772"/>
                  <a:gd name="connsiteX2" fmla="*/ 2084876 w 2217953"/>
                  <a:gd name="connsiteY2" fmla="*/ 0 h 1330772"/>
                  <a:gd name="connsiteX3" fmla="*/ 2217953 w 2217953"/>
                  <a:gd name="connsiteY3" fmla="*/ 133077 h 1330772"/>
                  <a:gd name="connsiteX4" fmla="*/ 2217953 w 2217953"/>
                  <a:gd name="connsiteY4" fmla="*/ 1197695 h 1330772"/>
                  <a:gd name="connsiteX5" fmla="*/ 2084876 w 2217953"/>
                  <a:gd name="connsiteY5" fmla="*/ 1330772 h 1330772"/>
                  <a:gd name="connsiteX6" fmla="*/ 133077 w 2217953"/>
                  <a:gd name="connsiteY6" fmla="*/ 1330772 h 1330772"/>
                  <a:gd name="connsiteX7" fmla="*/ 0 w 2217953"/>
                  <a:gd name="connsiteY7" fmla="*/ 1197695 h 1330772"/>
                  <a:gd name="connsiteX8" fmla="*/ 0 w 2217953"/>
                  <a:gd name="connsiteY8" fmla="*/ 133077 h 1330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17953" h="1330772">
                    <a:moveTo>
                      <a:pt x="0" y="133077"/>
                    </a:moveTo>
                    <a:cubicBezTo>
                      <a:pt x="0" y="59581"/>
                      <a:pt x="59581" y="0"/>
                      <a:pt x="133077" y="0"/>
                    </a:cubicBezTo>
                    <a:lnTo>
                      <a:pt x="2084876" y="0"/>
                    </a:lnTo>
                    <a:cubicBezTo>
                      <a:pt x="2158372" y="0"/>
                      <a:pt x="2217953" y="59581"/>
                      <a:pt x="2217953" y="133077"/>
                    </a:cubicBezTo>
                    <a:lnTo>
                      <a:pt x="2217953" y="1197695"/>
                    </a:lnTo>
                    <a:cubicBezTo>
                      <a:pt x="2217953" y="1271191"/>
                      <a:pt x="2158372" y="1330772"/>
                      <a:pt x="2084876" y="1330772"/>
                    </a:cubicBezTo>
                    <a:lnTo>
                      <a:pt x="133077" y="1330772"/>
                    </a:lnTo>
                    <a:cubicBezTo>
                      <a:pt x="59581" y="1330772"/>
                      <a:pt x="0" y="1271191"/>
                      <a:pt x="0" y="1197695"/>
                    </a:cubicBezTo>
                    <a:lnTo>
                      <a:pt x="0" y="133077"/>
                    </a:lnTo>
                    <a:close/>
                  </a:path>
                </a:pathLst>
              </a:custGeom>
            </p:spPr>
            <p:style>
              <a:lnRef idx="2">
                <a:schemeClr val="lt1">
                  <a:hueOff val="0"/>
                  <a:satOff val="0"/>
                  <a:lumOff val="0"/>
                  <a:alphaOff val="0"/>
                </a:schemeClr>
              </a:lnRef>
              <a:fillRef idx="1">
                <a:schemeClr val="accent3">
                  <a:hueOff val="-10285357"/>
                  <a:satOff val="-18285"/>
                  <a:lumOff val="11765"/>
                  <a:alphaOff val="0"/>
                </a:schemeClr>
              </a:fillRef>
              <a:effectRef idx="0">
                <a:schemeClr val="accent3">
                  <a:hueOff val="-10285357"/>
                  <a:satOff val="-18285"/>
                  <a:lumOff val="11765"/>
                  <a:alphaOff val="0"/>
                </a:schemeClr>
              </a:effectRef>
              <a:fontRef idx="minor">
                <a:schemeClr val="lt1"/>
              </a:fontRef>
            </p:style>
            <p:txBody>
              <a:bodyPr spcFirstLastPara="0" vert="horz" wrap="square" lIns="111367" tIns="111367" rIns="111367" bIns="111367" numCol="1" spcCol="1270" anchor="ctr" anchorCtr="0">
                <a:noAutofit/>
              </a:bodyPr>
              <a:lstStyle/>
              <a:p>
                <a:pPr lvl="0" algn="ctr" defTabSz="844550">
                  <a:lnSpc>
                    <a:spcPct val="90000"/>
                  </a:lnSpc>
                  <a:spcBef>
                    <a:spcPct val="0"/>
                  </a:spcBef>
                  <a:spcAft>
                    <a:spcPct val="35000"/>
                  </a:spcAft>
                </a:pPr>
                <a:endParaRPr lang="en-US" sz="1900" kern="1200"/>
              </a:p>
            </p:txBody>
          </p:sp>
          <p:sp>
            <p:nvSpPr>
              <p:cNvPr id="20" name="Rectangle 19"/>
              <p:cNvSpPr/>
              <p:nvPr/>
            </p:nvSpPr>
            <p:spPr>
              <a:xfrm rot="5400000">
                <a:off x="9333939" y="3865528"/>
                <a:ext cx="1653638" cy="199615"/>
              </a:xfrm>
              <a:prstGeom prst="rect">
                <a:avLst/>
              </a:prstGeom>
            </p:spPr>
            <p:style>
              <a:lnRef idx="0">
                <a:schemeClr val="lt1">
                  <a:hueOff val="0"/>
                  <a:satOff val="0"/>
                  <a:lumOff val="0"/>
                  <a:alphaOff val="0"/>
                </a:schemeClr>
              </a:lnRef>
              <a:fillRef idx="1">
                <a:schemeClr val="accent3">
                  <a:hueOff val="-13713810"/>
                  <a:satOff val="-24380"/>
                  <a:lumOff val="15686"/>
                  <a:alphaOff val="0"/>
                </a:schemeClr>
              </a:fillRef>
              <a:effectRef idx="0">
                <a:schemeClr val="accent3">
                  <a:hueOff val="-13713810"/>
                  <a:satOff val="-24380"/>
                  <a:lumOff val="15686"/>
                  <a:alphaOff val="0"/>
                </a:schemeClr>
              </a:effectRef>
              <a:fontRef idx="minor">
                <a:schemeClr val="lt1">
                  <a:hueOff val="0"/>
                  <a:satOff val="0"/>
                  <a:lumOff val="0"/>
                  <a:alphaOff val="0"/>
                </a:schemeClr>
              </a:fontRef>
            </p:style>
          </p:sp>
          <p:sp>
            <p:nvSpPr>
              <p:cNvPr id="21" name="Freeform 20"/>
              <p:cNvSpPr/>
              <p:nvPr/>
            </p:nvSpPr>
            <p:spPr>
              <a:xfrm>
                <a:off x="9712254" y="2807087"/>
                <a:ext cx="2217953" cy="1330772"/>
              </a:xfrm>
              <a:custGeom>
                <a:avLst/>
                <a:gdLst>
                  <a:gd name="connsiteX0" fmla="*/ 0 w 2217953"/>
                  <a:gd name="connsiteY0" fmla="*/ 133077 h 1330772"/>
                  <a:gd name="connsiteX1" fmla="*/ 133077 w 2217953"/>
                  <a:gd name="connsiteY1" fmla="*/ 0 h 1330772"/>
                  <a:gd name="connsiteX2" fmla="*/ 2084876 w 2217953"/>
                  <a:gd name="connsiteY2" fmla="*/ 0 h 1330772"/>
                  <a:gd name="connsiteX3" fmla="*/ 2217953 w 2217953"/>
                  <a:gd name="connsiteY3" fmla="*/ 133077 h 1330772"/>
                  <a:gd name="connsiteX4" fmla="*/ 2217953 w 2217953"/>
                  <a:gd name="connsiteY4" fmla="*/ 1197695 h 1330772"/>
                  <a:gd name="connsiteX5" fmla="*/ 2084876 w 2217953"/>
                  <a:gd name="connsiteY5" fmla="*/ 1330772 h 1330772"/>
                  <a:gd name="connsiteX6" fmla="*/ 133077 w 2217953"/>
                  <a:gd name="connsiteY6" fmla="*/ 1330772 h 1330772"/>
                  <a:gd name="connsiteX7" fmla="*/ 0 w 2217953"/>
                  <a:gd name="connsiteY7" fmla="*/ 1197695 h 1330772"/>
                  <a:gd name="connsiteX8" fmla="*/ 0 w 2217953"/>
                  <a:gd name="connsiteY8" fmla="*/ 133077 h 1330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17953" h="1330772">
                    <a:moveTo>
                      <a:pt x="0" y="133077"/>
                    </a:moveTo>
                    <a:cubicBezTo>
                      <a:pt x="0" y="59581"/>
                      <a:pt x="59581" y="0"/>
                      <a:pt x="133077" y="0"/>
                    </a:cubicBezTo>
                    <a:lnTo>
                      <a:pt x="2084876" y="0"/>
                    </a:lnTo>
                    <a:cubicBezTo>
                      <a:pt x="2158372" y="0"/>
                      <a:pt x="2217953" y="59581"/>
                      <a:pt x="2217953" y="133077"/>
                    </a:cubicBezTo>
                    <a:lnTo>
                      <a:pt x="2217953" y="1197695"/>
                    </a:lnTo>
                    <a:cubicBezTo>
                      <a:pt x="2217953" y="1271191"/>
                      <a:pt x="2158372" y="1330772"/>
                      <a:pt x="2084876" y="1330772"/>
                    </a:cubicBezTo>
                    <a:lnTo>
                      <a:pt x="133077" y="1330772"/>
                    </a:lnTo>
                    <a:cubicBezTo>
                      <a:pt x="59581" y="1330772"/>
                      <a:pt x="0" y="1271191"/>
                      <a:pt x="0" y="1197695"/>
                    </a:cubicBezTo>
                    <a:lnTo>
                      <a:pt x="0" y="133077"/>
                    </a:lnTo>
                    <a:close/>
                  </a:path>
                </a:pathLst>
              </a:custGeom>
            </p:spPr>
            <p:style>
              <a:lnRef idx="2">
                <a:schemeClr val="lt1">
                  <a:hueOff val="0"/>
                  <a:satOff val="0"/>
                  <a:lumOff val="0"/>
                  <a:alphaOff val="0"/>
                </a:schemeClr>
              </a:lnRef>
              <a:fillRef idx="1">
                <a:schemeClr val="accent3">
                  <a:hueOff val="-11999583"/>
                  <a:satOff val="-21333"/>
                  <a:lumOff val="13725"/>
                  <a:alphaOff val="0"/>
                </a:schemeClr>
              </a:fillRef>
              <a:effectRef idx="0">
                <a:schemeClr val="accent3">
                  <a:hueOff val="-11999583"/>
                  <a:satOff val="-21333"/>
                  <a:lumOff val="13725"/>
                  <a:alphaOff val="0"/>
                </a:schemeClr>
              </a:effectRef>
              <a:fontRef idx="minor">
                <a:schemeClr val="lt1"/>
              </a:fontRef>
            </p:style>
            <p:txBody>
              <a:bodyPr spcFirstLastPara="0" vert="horz" wrap="square" lIns="111367" tIns="111367" rIns="111367" bIns="111367" numCol="1" spcCol="1270" anchor="ctr" anchorCtr="0">
                <a:noAutofit/>
              </a:bodyPr>
              <a:lstStyle/>
              <a:p>
                <a:pPr lvl="0" algn="ctr" defTabSz="844550">
                  <a:lnSpc>
                    <a:spcPct val="90000"/>
                  </a:lnSpc>
                  <a:spcBef>
                    <a:spcPct val="0"/>
                  </a:spcBef>
                  <a:spcAft>
                    <a:spcPct val="35000"/>
                  </a:spcAft>
                </a:pPr>
                <a:r>
                  <a:rPr lang="en-US" b="1" kern="1200" dirty="0" smtClean="0">
                    <a:solidFill>
                      <a:schemeClr val="bg1"/>
                    </a:solidFill>
                  </a:rPr>
                  <a:t>How is a curriculum map created?</a:t>
                </a:r>
                <a:endParaRPr lang="en-US" b="1" kern="1200" dirty="0">
                  <a:solidFill>
                    <a:schemeClr val="bg1"/>
                  </a:solidFill>
                </a:endParaRPr>
              </a:p>
            </p:txBody>
          </p:sp>
          <p:sp>
            <p:nvSpPr>
              <p:cNvPr id="22" name="Freeform 21"/>
              <p:cNvSpPr/>
              <p:nvPr/>
            </p:nvSpPr>
            <p:spPr>
              <a:xfrm>
                <a:off x="9712254" y="4470553"/>
                <a:ext cx="2217953" cy="1330772"/>
              </a:xfrm>
              <a:custGeom>
                <a:avLst/>
                <a:gdLst>
                  <a:gd name="connsiteX0" fmla="*/ 0 w 2217953"/>
                  <a:gd name="connsiteY0" fmla="*/ 133077 h 1330772"/>
                  <a:gd name="connsiteX1" fmla="*/ 133077 w 2217953"/>
                  <a:gd name="connsiteY1" fmla="*/ 0 h 1330772"/>
                  <a:gd name="connsiteX2" fmla="*/ 2084876 w 2217953"/>
                  <a:gd name="connsiteY2" fmla="*/ 0 h 1330772"/>
                  <a:gd name="connsiteX3" fmla="*/ 2217953 w 2217953"/>
                  <a:gd name="connsiteY3" fmla="*/ 133077 h 1330772"/>
                  <a:gd name="connsiteX4" fmla="*/ 2217953 w 2217953"/>
                  <a:gd name="connsiteY4" fmla="*/ 1197695 h 1330772"/>
                  <a:gd name="connsiteX5" fmla="*/ 2084876 w 2217953"/>
                  <a:gd name="connsiteY5" fmla="*/ 1330772 h 1330772"/>
                  <a:gd name="connsiteX6" fmla="*/ 133077 w 2217953"/>
                  <a:gd name="connsiteY6" fmla="*/ 1330772 h 1330772"/>
                  <a:gd name="connsiteX7" fmla="*/ 0 w 2217953"/>
                  <a:gd name="connsiteY7" fmla="*/ 1197695 h 1330772"/>
                  <a:gd name="connsiteX8" fmla="*/ 0 w 2217953"/>
                  <a:gd name="connsiteY8" fmla="*/ 133077 h 1330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17953" h="1330772">
                    <a:moveTo>
                      <a:pt x="0" y="133077"/>
                    </a:moveTo>
                    <a:cubicBezTo>
                      <a:pt x="0" y="59581"/>
                      <a:pt x="59581" y="0"/>
                      <a:pt x="133077" y="0"/>
                    </a:cubicBezTo>
                    <a:lnTo>
                      <a:pt x="2084876" y="0"/>
                    </a:lnTo>
                    <a:cubicBezTo>
                      <a:pt x="2158372" y="0"/>
                      <a:pt x="2217953" y="59581"/>
                      <a:pt x="2217953" y="133077"/>
                    </a:cubicBezTo>
                    <a:lnTo>
                      <a:pt x="2217953" y="1197695"/>
                    </a:lnTo>
                    <a:cubicBezTo>
                      <a:pt x="2217953" y="1271191"/>
                      <a:pt x="2158372" y="1330772"/>
                      <a:pt x="2084876" y="1330772"/>
                    </a:cubicBezTo>
                    <a:lnTo>
                      <a:pt x="133077" y="1330772"/>
                    </a:lnTo>
                    <a:cubicBezTo>
                      <a:pt x="59581" y="1330772"/>
                      <a:pt x="0" y="1271191"/>
                      <a:pt x="0" y="1197695"/>
                    </a:cubicBezTo>
                    <a:lnTo>
                      <a:pt x="0" y="133077"/>
                    </a:lnTo>
                    <a:close/>
                  </a:path>
                </a:pathLst>
              </a:custGeom>
            </p:spPr>
            <p:style>
              <a:lnRef idx="2">
                <a:schemeClr val="lt1">
                  <a:hueOff val="0"/>
                  <a:satOff val="0"/>
                  <a:lumOff val="0"/>
                  <a:alphaOff val="0"/>
                </a:schemeClr>
              </a:lnRef>
              <a:fillRef idx="1">
                <a:schemeClr val="accent3">
                  <a:hueOff val="-13713810"/>
                  <a:satOff val="-24380"/>
                  <a:lumOff val="15686"/>
                  <a:alphaOff val="0"/>
                </a:schemeClr>
              </a:fillRef>
              <a:effectRef idx="0">
                <a:schemeClr val="accent3">
                  <a:hueOff val="-13713810"/>
                  <a:satOff val="-24380"/>
                  <a:lumOff val="15686"/>
                  <a:alphaOff val="0"/>
                </a:schemeClr>
              </a:effectRef>
              <a:fontRef idx="minor">
                <a:schemeClr val="lt1"/>
              </a:fontRef>
            </p:style>
            <p:txBody>
              <a:bodyPr spcFirstLastPara="0" vert="horz" wrap="square" lIns="111367" tIns="111367" rIns="111367" bIns="111367" numCol="1" spcCol="1270" anchor="ctr" anchorCtr="0">
                <a:noAutofit/>
              </a:bodyPr>
              <a:lstStyle/>
              <a:p>
                <a:pPr lvl="0" algn="ctr" defTabSz="844550">
                  <a:lnSpc>
                    <a:spcPct val="90000"/>
                  </a:lnSpc>
                  <a:spcBef>
                    <a:spcPct val="0"/>
                  </a:spcBef>
                  <a:spcAft>
                    <a:spcPct val="35000"/>
                  </a:spcAft>
                </a:pPr>
                <a:endParaRPr lang="en-US" sz="1900" kern="1200"/>
              </a:p>
            </p:txBody>
          </p:sp>
        </p:grpSp>
      </p:grpSp>
    </p:spTree>
    <p:extLst>
      <p:ext uri="{BB962C8B-B14F-4D97-AF65-F5344CB8AC3E}">
        <p14:creationId xmlns:p14="http://schemas.microsoft.com/office/powerpoint/2010/main" val="3529114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6600" b="1" dirty="0" smtClean="0"/>
              <a:t>Part I</a:t>
            </a:r>
            <a:endParaRPr lang="en-US" sz="6600" b="1" dirty="0"/>
          </a:p>
        </p:txBody>
      </p:sp>
      <p:sp>
        <p:nvSpPr>
          <p:cNvPr id="5" name="Text Placeholder 4"/>
          <p:cNvSpPr>
            <a:spLocks noGrp="1"/>
          </p:cNvSpPr>
          <p:nvPr>
            <p:ph type="body" idx="1"/>
          </p:nvPr>
        </p:nvSpPr>
        <p:spPr/>
        <p:txBody>
          <a:bodyPr/>
          <a:lstStyle/>
          <a:p>
            <a:r>
              <a:rPr lang="en-US" b="1" dirty="0" smtClean="0"/>
              <a:t>What? Why? How?  </a:t>
            </a:r>
            <a:endParaRPr lang="en-US" b="1" dirty="0"/>
          </a:p>
        </p:txBody>
      </p:sp>
    </p:spTree>
    <p:extLst>
      <p:ext uri="{BB962C8B-B14F-4D97-AF65-F5344CB8AC3E}">
        <p14:creationId xmlns:p14="http://schemas.microsoft.com/office/powerpoint/2010/main" val="2708896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t>What is a Curriculum Map? </a:t>
            </a:r>
            <a:endParaRPr lang="en-US" sz="4400" b="1" dirty="0"/>
          </a:p>
        </p:txBody>
      </p:sp>
      <p:sp>
        <p:nvSpPr>
          <p:cNvPr id="3" name="Content Placeholder 2"/>
          <p:cNvSpPr>
            <a:spLocks noGrp="1"/>
          </p:cNvSpPr>
          <p:nvPr>
            <p:ph idx="1"/>
          </p:nvPr>
        </p:nvSpPr>
        <p:spPr/>
        <p:txBody>
          <a:bodyPr>
            <a:normAutofit/>
          </a:bodyPr>
          <a:lstStyle/>
          <a:p>
            <a:r>
              <a:rPr lang="en-US" sz="3600" b="1" i="1" dirty="0">
                <a:solidFill>
                  <a:schemeClr val="accent6"/>
                </a:solidFill>
              </a:rPr>
              <a:t>Curriculum mapping</a:t>
            </a:r>
            <a:r>
              <a:rPr lang="en-US" sz="3600" b="1" dirty="0">
                <a:solidFill>
                  <a:schemeClr val="accent6"/>
                </a:solidFill>
              </a:rPr>
              <a:t> </a:t>
            </a:r>
            <a:endParaRPr lang="en-US" sz="3600" b="1" dirty="0" smtClean="0">
              <a:solidFill>
                <a:schemeClr val="accent6"/>
              </a:solidFill>
            </a:endParaRPr>
          </a:p>
          <a:p>
            <a:pPr lvl="1"/>
            <a:r>
              <a:rPr lang="en-US" sz="2800" dirty="0" smtClean="0"/>
              <a:t>is </a:t>
            </a:r>
            <a:r>
              <a:rPr lang="en-US" sz="2800" dirty="0"/>
              <a:t>a method to align instruction with desired goals and program outcomes. </a:t>
            </a:r>
            <a:endParaRPr lang="en-US" sz="2800" dirty="0" smtClean="0"/>
          </a:p>
          <a:p>
            <a:pPr lvl="1"/>
            <a:r>
              <a:rPr lang="en-US" sz="2800" dirty="0"/>
              <a:t>i</a:t>
            </a:r>
            <a:r>
              <a:rPr lang="en-US" sz="2800" dirty="0" smtClean="0"/>
              <a:t>s used </a:t>
            </a:r>
            <a:r>
              <a:rPr lang="en-US" sz="2800" dirty="0"/>
              <a:t>to explore what is taught and how. </a:t>
            </a:r>
            <a:endParaRPr lang="en-US" sz="2800" dirty="0" smtClean="0"/>
          </a:p>
          <a:p>
            <a:pPr lvl="1"/>
            <a:r>
              <a:rPr lang="en-US" sz="2800" dirty="0"/>
              <a:t>h</a:t>
            </a:r>
            <a:r>
              <a:rPr lang="en-US" sz="2800" dirty="0" smtClean="0"/>
              <a:t>elps identify </a:t>
            </a:r>
            <a:r>
              <a:rPr lang="en-US" sz="2800" dirty="0"/>
              <a:t>where within the curriculum learning objectives are addressed.  </a:t>
            </a:r>
            <a:endParaRPr lang="en-US" sz="2800" dirty="0" smtClean="0"/>
          </a:p>
          <a:p>
            <a:pPr lvl="1"/>
            <a:r>
              <a:rPr lang="en-US" sz="2800" dirty="0" smtClean="0"/>
              <a:t>provides </a:t>
            </a:r>
            <a:r>
              <a:rPr lang="en-US" sz="2800" dirty="0"/>
              <a:t>a means to determine whether your objectives are </a:t>
            </a:r>
            <a:r>
              <a:rPr lang="en-US" sz="2800" i="1" dirty="0"/>
              <a:t>aligned</a:t>
            </a:r>
            <a:r>
              <a:rPr lang="en-US" sz="2800" dirty="0"/>
              <a:t> with the </a:t>
            </a:r>
            <a:r>
              <a:rPr lang="en-US" sz="2800" dirty="0" smtClean="0"/>
              <a:t>curriculum.</a:t>
            </a:r>
          </a:p>
        </p:txBody>
      </p:sp>
      <p:sp>
        <p:nvSpPr>
          <p:cNvPr id="4" name="Rectangle 3"/>
          <p:cNvSpPr/>
          <p:nvPr/>
        </p:nvSpPr>
        <p:spPr>
          <a:xfrm>
            <a:off x="5942012" y="5867400"/>
            <a:ext cx="6092825" cy="769441"/>
          </a:xfrm>
          <a:prstGeom prst="rect">
            <a:avLst/>
          </a:prstGeom>
        </p:spPr>
        <p:txBody>
          <a:bodyPr>
            <a:spAutoFit/>
          </a:bodyPr>
          <a:lstStyle/>
          <a:p>
            <a:r>
              <a:rPr lang="en-US" sz="1100" dirty="0"/>
              <a:t>References: </a:t>
            </a:r>
          </a:p>
          <a:p>
            <a:pPr marL="285750" indent="-285750">
              <a:buFont typeface="Arial" panose="020B0604020202020204" pitchFamily="34" charset="0"/>
              <a:buChar char="•"/>
            </a:pPr>
            <a:r>
              <a:rPr lang="en-US" sz="1100" dirty="0"/>
              <a:t>http://assessment.uconn.edu/primer/mapping1.html</a:t>
            </a:r>
          </a:p>
          <a:p>
            <a:pPr marL="285750" indent="-285750">
              <a:buFont typeface="Arial" panose="020B0604020202020204" pitchFamily="34" charset="0"/>
              <a:buChar char="•"/>
              <a:defRPr/>
            </a:pPr>
            <a:r>
              <a:rPr lang="en-US" sz="1100" dirty="0"/>
              <a:t>University of Hawaii-</a:t>
            </a:r>
            <a:r>
              <a:rPr lang="en-US" sz="1100" dirty="0" err="1"/>
              <a:t>Manoa</a:t>
            </a:r>
            <a:r>
              <a:rPr lang="en-US" sz="1100" dirty="0"/>
              <a:t> (2013). Assessment How-to: Curriculum Mapping / Curriculum Matrix. </a:t>
            </a:r>
            <a:r>
              <a:rPr lang="en-US" sz="1100" dirty="0">
                <a:hlinkClick r:id="rId3"/>
              </a:rPr>
              <a:t>LINK</a:t>
            </a:r>
            <a:endParaRPr lang="en-US" sz="1100" dirty="0"/>
          </a:p>
        </p:txBody>
      </p:sp>
    </p:spTree>
    <p:extLst>
      <p:ext uri="{BB962C8B-B14F-4D97-AF65-F5344CB8AC3E}">
        <p14:creationId xmlns:p14="http://schemas.microsoft.com/office/powerpoint/2010/main" val="3852259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accent6"/>
                </a:solidFill>
              </a:rPr>
              <a:t>Added Benefits…</a:t>
            </a:r>
            <a:endParaRPr lang="en-US" sz="4800" b="1" dirty="0">
              <a:solidFill>
                <a:schemeClr val="accent6"/>
              </a:solidFill>
            </a:endParaRPr>
          </a:p>
        </p:txBody>
      </p:sp>
      <p:sp>
        <p:nvSpPr>
          <p:cNvPr id="3" name="Content Placeholder 2"/>
          <p:cNvSpPr>
            <a:spLocks noGrp="1"/>
          </p:cNvSpPr>
          <p:nvPr>
            <p:ph idx="1"/>
          </p:nvPr>
        </p:nvSpPr>
        <p:spPr>
          <a:xfrm>
            <a:off x="1065213" y="1701796"/>
            <a:ext cx="10210799" cy="4775203"/>
          </a:xfrm>
        </p:spPr>
        <p:txBody>
          <a:bodyPr>
            <a:normAutofit/>
          </a:bodyPr>
          <a:lstStyle/>
          <a:p>
            <a:pPr lvl="0"/>
            <a:r>
              <a:rPr lang="en-US" altLang="en-US" sz="3200" dirty="0"/>
              <a:t>Increases the likelihood that students achieve program-level outcomes </a:t>
            </a:r>
          </a:p>
          <a:p>
            <a:r>
              <a:rPr lang="en-US" sz="3200" dirty="0" smtClean="0"/>
              <a:t>Improves </a:t>
            </a:r>
            <a:r>
              <a:rPr lang="en-US" sz="3200" dirty="0"/>
              <a:t>communication</a:t>
            </a:r>
          </a:p>
          <a:p>
            <a:pPr lvl="0"/>
            <a:r>
              <a:rPr lang="en-US" altLang="en-US" sz="3200" dirty="0" smtClean="0"/>
              <a:t>Encourages </a:t>
            </a:r>
            <a:r>
              <a:rPr lang="en-US" altLang="en-US" sz="3200" dirty="0"/>
              <a:t>reflective practice </a:t>
            </a:r>
          </a:p>
          <a:p>
            <a:r>
              <a:rPr lang="en-US" altLang="en-US" sz="3200" dirty="0" smtClean="0"/>
              <a:t>Improves </a:t>
            </a:r>
            <a:r>
              <a:rPr lang="en-US" altLang="en-US" sz="3200" dirty="0"/>
              <a:t>program coherence </a:t>
            </a:r>
          </a:p>
          <a:p>
            <a:r>
              <a:rPr lang="en-US" altLang="en-US" sz="3200" dirty="0" smtClean="0"/>
              <a:t>Changes thinking from “</a:t>
            </a:r>
            <a:r>
              <a:rPr lang="en-US" altLang="en-US" sz="3200" i="1" dirty="0" smtClean="0"/>
              <a:t>my course</a:t>
            </a:r>
            <a:r>
              <a:rPr lang="en-US" altLang="en-US" sz="3200" dirty="0" smtClean="0"/>
              <a:t>” to “</a:t>
            </a:r>
            <a:r>
              <a:rPr lang="en-US" altLang="en-US" sz="3200" i="1" dirty="0" smtClean="0"/>
              <a:t>our program</a:t>
            </a:r>
            <a:r>
              <a:rPr lang="en-US" altLang="en-US" sz="3200" dirty="0" smtClean="0"/>
              <a:t>”</a:t>
            </a:r>
          </a:p>
          <a:p>
            <a:r>
              <a:rPr lang="en-US" altLang="en-US" sz="3200" dirty="0" smtClean="0"/>
              <a:t>Identifies the most critical points for formative and summative assessment</a:t>
            </a:r>
            <a:endParaRPr lang="en-US" altLang="en-US" sz="3200" dirty="0"/>
          </a:p>
          <a:p>
            <a:endParaRPr lang="en-US" dirty="0"/>
          </a:p>
        </p:txBody>
      </p:sp>
      <p:sp>
        <p:nvSpPr>
          <p:cNvPr id="4" name="Rectangle 3"/>
          <p:cNvSpPr/>
          <p:nvPr/>
        </p:nvSpPr>
        <p:spPr>
          <a:xfrm>
            <a:off x="6018212" y="5910754"/>
            <a:ext cx="6092825" cy="769441"/>
          </a:xfrm>
          <a:prstGeom prst="rect">
            <a:avLst/>
          </a:prstGeom>
        </p:spPr>
        <p:txBody>
          <a:bodyPr>
            <a:spAutoFit/>
          </a:bodyPr>
          <a:lstStyle/>
          <a:p>
            <a:r>
              <a:rPr lang="en-US" sz="1100" dirty="0"/>
              <a:t>References: </a:t>
            </a:r>
          </a:p>
          <a:p>
            <a:pPr marL="285750" indent="-285750">
              <a:buFont typeface="Arial" panose="020B0604020202020204" pitchFamily="34" charset="0"/>
              <a:buChar char="•"/>
              <a:defRPr/>
            </a:pPr>
            <a:r>
              <a:rPr lang="en-US" sz="1100" dirty="0" smtClean="0"/>
              <a:t>University </a:t>
            </a:r>
            <a:r>
              <a:rPr lang="en-US" sz="1100" dirty="0"/>
              <a:t>of Hawaii-</a:t>
            </a:r>
            <a:r>
              <a:rPr lang="en-US" sz="1100" dirty="0" err="1"/>
              <a:t>Manoa</a:t>
            </a:r>
            <a:r>
              <a:rPr lang="en-US" sz="1100" dirty="0"/>
              <a:t> (2013). Assessment How-to: Curriculum Mapping / Curriculum Matrix. </a:t>
            </a:r>
            <a:r>
              <a:rPr lang="en-US" sz="1100" dirty="0" smtClean="0">
                <a:hlinkClick r:id="rId3"/>
              </a:rPr>
              <a:t>LINK</a:t>
            </a:r>
            <a:endParaRPr lang="en-US" sz="1100" dirty="0" smtClean="0"/>
          </a:p>
          <a:p>
            <a:pPr marL="285750" indent="-285750">
              <a:buFont typeface="Arial" panose="020B0604020202020204" pitchFamily="34" charset="0"/>
              <a:buChar char="•"/>
              <a:defRPr/>
            </a:pPr>
            <a:r>
              <a:rPr lang="en-US" sz="1100" dirty="0" smtClean="0"/>
              <a:t>Allen, M. J. (2015). </a:t>
            </a:r>
            <a:r>
              <a:rPr lang="en-US" sz="1100" dirty="0" smtClean="0">
                <a:hlinkClick r:id="rId4"/>
              </a:rPr>
              <a:t>Ensuring </a:t>
            </a:r>
            <a:r>
              <a:rPr lang="en-US" sz="1100" dirty="0">
                <a:hlinkClick r:id="rId4"/>
              </a:rPr>
              <a:t>Curriculum Alignment</a:t>
            </a:r>
            <a:r>
              <a:rPr lang="en-US" sz="1100" dirty="0" smtClean="0"/>
              <a:t>. 2015 SACSCOC Summer Institute. </a:t>
            </a:r>
            <a:endParaRPr lang="en-US" sz="1100" dirty="0"/>
          </a:p>
        </p:txBody>
      </p:sp>
    </p:spTree>
    <p:extLst>
      <p:ext uri="{BB962C8B-B14F-4D97-AF65-F5344CB8AC3E}">
        <p14:creationId xmlns:p14="http://schemas.microsoft.com/office/powerpoint/2010/main" val="1259123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gazinggirl.com/wp-content/uploads/2015/03/3f28954f28c1d509543a56c7b3f778a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7412" y="457200"/>
            <a:ext cx="5943600" cy="5943600"/>
          </a:xfrm>
          <a:prstGeom prst="rect">
            <a:avLst/>
          </a:prstGeom>
          <a:ln w="127000" cap="sq">
            <a:solidFill>
              <a:schemeClr val="accent5"/>
            </a:solidFill>
            <a:miter lim="800000"/>
          </a:ln>
          <a:effectLst>
            <a:outerShdw blurRad="57150" dist="50800" dir="2700000" algn="tl" rotWithShape="0">
              <a:srgbClr val="000000">
                <a:alpha val="4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5850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76200"/>
            <a:ext cx="10360501" cy="1223963"/>
          </a:xfrm>
        </p:spPr>
        <p:txBody>
          <a:bodyPr>
            <a:normAutofit/>
          </a:bodyPr>
          <a:lstStyle/>
          <a:p>
            <a:r>
              <a:rPr lang="en-US" sz="4400" b="1" dirty="0" smtClean="0"/>
              <a:t>Levels of Learning Outcomes</a:t>
            </a:r>
            <a:endParaRPr lang="en-US" sz="44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54112472"/>
              </p:ext>
            </p:extLst>
          </p:nvPr>
        </p:nvGraphicFramePr>
        <p:xfrm>
          <a:off x="1141888" y="1676400"/>
          <a:ext cx="10360025" cy="46656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32375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812" y="-304800"/>
            <a:ext cx="10360501" cy="1223963"/>
          </a:xfrm>
        </p:spPr>
        <p:txBody>
          <a:bodyPr/>
          <a:lstStyle/>
          <a:p>
            <a:r>
              <a:rPr lang="en-US" b="1" dirty="0" smtClean="0"/>
              <a:t>SACS</a:t>
            </a:r>
            <a:r>
              <a:rPr lang="en-US" dirty="0" smtClean="0"/>
              <a:t> </a:t>
            </a:r>
            <a:r>
              <a:rPr lang="en-US" b="1" dirty="0" smtClean="0"/>
              <a:t>Core Requirement 2.7.2</a:t>
            </a:r>
            <a:endParaRPr lang="en-US" b="1" dirty="0"/>
          </a:p>
        </p:txBody>
      </p:sp>
      <p:sp>
        <p:nvSpPr>
          <p:cNvPr id="4" name="TextBox 3"/>
          <p:cNvSpPr txBox="1"/>
          <p:nvPr/>
        </p:nvSpPr>
        <p:spPr>
          <a:xfrm>
            <a:off x="684211" y="5334000"/>
            <a:ext cx="11126628" cy="1200329"/>
          </a:xfrm>
          <a:prstGeom prst="rect">
            <a:avLst/>
          </a:prstGeom>
          <a:noFill/>
        </p:spPr>
        <p:txBody>
          <a:bodyPr wrap="square" rtlCol="0">
            <a:spAutoFit/>
          </a:bodyPr>
          <a:lstStyle/>
          <a:p>
            <a:r>
              <a:rPr lang="en-US" i="1" dirty="0"/>
              <a:t>How does the institution ensure that a representative sample of its degree programs demonstrates coherence in sequencing, increasing complexity, and linkages between and among program components</a:t>
            </a:r>
            <a:r>
              <a:rPr lang="en-US" i="1" dirty="0" smtClean="0"/>
              <a:t>?</a:t>
            </a:r>
            <a:endParaRPr lang="en-US" i="1"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39819" y="1043701"/>
            <a:ext cx="9015413" cy="4089560"/>
          </a:xfrm>
          <a:prstGeom prst="rect">
            <a:avLst/>
          </a:prstGeom>
        </p:spPr>
      </p:pic>
    </p:spTree>
    <p:extLst>
      <p:ext uri="{BB962C8B-B14F-4D97-AF65-F5344CB8AC3E}">
        <p14:creationId xmlns:p14="http://schemas.microsoft.com/office/powerpoint/2010/main" val="2274219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ech 16x9">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spDef>
      <a:spPr/>
      <a:bodyPr rtlCol="0" anchor="ctr"/>
      <a:lstStyle>
        <a:defPPr algn="ctr">
          <a:defRPr sz="2800"/>
        </a:defPPr>
      </a:lstStyle>
      <a:style>
        <a:lnRef idx="2">
          <a:schemeClr val="accent1">
            <a:shade val="50000"/>
          </a:schemeClr>
        </a:lnRef>
        <a:fillRef idx="1">
          <a:schemeClr val="accent1"/>
        </a:fillRef>
        <a:effectRef idx="0">
          <a:schemeClr val="accent1"/>
        </a:effectRef>
        <a:fontRef idx="minor">
          <a:schemeClr val="lt1"/>
        </a:fontRef>
      </a:style>
    </a:spDef>
    <a:lnDef>
      <a:spPr>
        <a:ln w="25400"/>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800"/>
        </a:defPPr>
      </a:lstStyle>
    </a:txDef>
  </a:objectDefaults>
  <a:extraClrSchemeLst/>
</a:theme>
</file>

<file path=ppt/theme/theme2.xml><?xml version="1.0" encoding="utf-8"?>
<a:theme xmlns:a="http://schemas.openxmlformats.org/drawingml/2006/main" name="Office Them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ppt/theme/theme3.xml><?xml version="1.0" encoding="utf-8"?>
<a:theme xmlns:a="http://schemas.openxmlformats.org/drawingml/2006/main" name="Office Them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836F65B-1B07-41EE-A0E8-BC6EF38552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Triple circuit lines presentation (widescreen)</Template>
  <TotalTime>0</TotalTime>
  <Words>1761</Words>
  <Application>Microsoft Office PowerPoint</Application>
  <PresentationFormat>Custom</PresentationFormat>
  <Paragraphs>358</Paragraphs>
  <Slides>22</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Aharoni</vt:lpstr>
      <vt:lpstr>Arial</vt:lpstr>
      <vt:lpstr>Berlin Sans FB</vt:lpstr>
      <vt:lpstr>Calibri</vt:lpstr>
      <vt:lpstr>Times New Roman</vt:lpstr>
      <vt:lpstr>Tech 16x9</vt:lpstr>
      <vt:lpstr>Introduction to Curriculum Mapping</vt:lpstr>
      <vt:lpstr>LEARNING OBJECTIVES</vt:lpstr>
      <vt:lpstr>AGENDA</vt:lpstr>
      <vt:lpstr>Part I</vt:lpstr>
      <vt:lpstr>What is a Curriculum Map? </vt:lpstr>
      <vt:lpstr>Added Benefits…</vt:lpstr>
      <vt:lpstr>PowerPoint Presentation</vt:lpstr>
      <vt:lpstr>Levels of Learning Outcomes</vt:lpstr>
      <vt:lpstr>SACS Core Requirement 2.7.2</vt:lpstr>
      <vt:lpstr>Backwards Design</vt:lpstr>
      <vt:lpstr>HOW TO BUILD A CURRICULUM MAP </vt:lpstr>
      <vt:lpstr>PowerPoint Presentation</vt:lpstr>
      <vt:lpstr>PowerPoint Presentation</vt:lpstr>
      <vt:lpstr>LEGEND - Level of Outcome Emphasis </vt:lpstr>
      <vt:lpstr>Part II</vt:lpstr>
      <vt:lpstr>Curriculum Map 1</vt:lpstr>
      <vt:lpstr>Curriculum Map 2</vt:lpstr>
      <vt:lpstr>Curriculum Map 3</vt:lpstr>
      <vt:lpstr>Part III</vt:lpstr>
      <vt:lpstr>Good Practices </vt:lpstr>
      <vt:lpstr>PLANNING:  CURRICULUM MAPPING SESSIONS</vt:lpstr>
      <vt:lpstr>Resources and 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2015-08-18T02:29:17Z</dcterms:created>
  <dcterms:modified xsi:type="dcterms:W3CDTF">2016-01-14T13:51:25Z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TC027879909991</vt:lpwstr>
  </property>
</Properties>
</file>